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41"/>
  </p:notesMasterIdLst>
  <p:handoutMasterIdLst>
    <p:handoutMasterId r:id="rId42"/>
  </p:handoutMasterIdLst>
  <p:sldIdLst>
    <p:sldId id="1273" r:id="rId3"/>
    <p:sldId id="1912" r:id="rId4"/>
    <p:sldId id="1914" r:id="rId5"/>
    <p:sldId id="1945" r:id="rId6"/>
    <p:sldId id="1424" r:id="rId7"/>
    <p:sldId id="1897" r:id="rId8"/>
    <p:sldId id="1336" r:id="rId9"/>
    <p:sldId id="1376" r:id="rId10"/>
    <p:sldId id="1377" r:id="rId11"/>
    <p:sldId id="1378" r:id="rId12"/>
    <p:sldId id="1379" r:id="rId13"/>
    <p:sldId id="1381" r:id="rId14"/>
    <p:sldId id="1426" r:id="rId15"/>
    <p:sldId id="885" r:id="rId16"/>
    <p:sldId id="1595" r:id="rId17"/>
    <p:sldId id="1425" r:id="rId18"/>
    <p:sldId id="1049" r:id="rId19"/>
    <p:sldId id="1596" r:id="rId20"/>
    <p:sldId id="1592" r:id="rId21"/>
    <p:sldId id="1359" r:id="rId22"/>
    <p:sldId id="1577" r:id="rId23"/>
    <p:sldId id="1690" r:id="rId24"/>
    <p:sldId id="275" r:id="rId25"/>
    <p:sldId id="1334" r:id="rId26"/>
    <p:sldId id="1382" r:id="rId27"/>
    <p:sldId id="1383" r:id="rId28"/>
    <p:sldId id="1384" r:id="rId29"/>
    <p:sldId id="1385" r:id="rId30"/>
    <p:sldId id="1386" r:id="rId31"/>
    <p:sldId id="1387" r:id="rId32"/>
    <p:sldId id="1388" r:id="rId33"/>
    <p:sldId id="1120" r:id="rId34"/>
    <p:sldId id="1121" r:id="rId35"/>
    <p:sldId id="1427" r:id="rId36"/>
    <p:sldId id="895" r:id="rId37"/>
    <p:sldId id="1918" r:id="rId38"/>
    <p:sldId id="1919" r:id="rId39"/>
    <p:sldId id="192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ten Kate" initials="KtK" lastIdx="1" clrIdx="0">
    <p:extLst>
      <p:ext uri="{19B8F6BF-5375-455C-9EA6-DF929625EA0E}">
        <p15:presenceInfo xmlns:p15="http://schemas.microsoft.com/office/powerpoint/2012/main" userId="699bd6b92490cd22" providerId="Windows Live"/>
      </p:ext>
    </p:extLst>
  </p:cmAuthor>
  <p:cmAuthor id="2" name="Amrei Von Hase" initials="avh" lastIdx="8" clrIdx="1"/>
  <p:cmAuthor id="3" name="Amrei von Hase" initials="AvH" lastIdx="51" clrIdx="2">
    <p:extLst>
      <p:ext uri="{19B8F6BF-5375-455C-9EA6-DF929625EA0E}">
        <p15:presenceInfo xmlns:p15="http://schemas.microsoft.com/office/powerpoint/2012/main" userId="S-1-5-21-1663678848-3357185033-1859186257-1129" providerId="AD"/>
      </p:ext>
    </p:extLst>
  </p:cmAuthor>
  <p:cmAuthor id="4" name="Kerry ten Kate" initials="KtK [2]" lastIdx="1" clrIdx="3">
    <p:extLst>
      <p:ext uri="{19B8F6BF-5375-455C-9EA6-DF929625EA0E}">
        <p15:presenceInfo xmlns:p15="http://schemas.microsoft.com/office/powerpoint/2012/main" userId="S::ktenkate@forest-trends.org::67650bd9-cb32-4116-a6be-54fa681420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A32"/>
    <a:srgbClr val="CC0000"/>
    <a:srgbClr val="009999"/>
    <a:srgbClr val="CC6600"/>
    <a:srgbClr val="D183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58" autoAdjust="0"/>
    <p:restoredTop sz="91383" autoAdjust="0"/>
  </p:normalViewPr>
  <p:slideViewPr>
    <p:cSldViewPr snapToGrid="0">
      <p:cViewPr varScale="1">
        <p:scale>
          <a:sx n="79" d="100"/>
          <a:sy n="79" d="100"/>
        </p:scale>
        <p:origin x="180" y="64"/>
      </p:cViewPr>
      <p:guideLst>
        <p:guide orient="horz" pos="2136"/>
        <p:guide pos="3840"/>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47" d="100"/>
          <a:sy n="47" d="100"/>
        </p:scale>
        <p:origin x="271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8A64B0-8820-4446-B3FC-6DCE973207B7}" type="datetimeFigureOut">
              <a:rPr lang="en-US" smtClean="0"/>
              <a:t>2/17/2020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6DBFDE-8350-4B9E-8EB9-12048A222405}" type="slidenum">
              <a:rPr lang="en-US" smtClean="0"/>
              <a:t>‹#›</a:t>
            </a:fld>
            <a:endParaRPr lang="en-US"/>
          </a:p>
        </p:txBody>
      </p:sp>
    </p:spTree>
    <p:extLst>
      <p:ext uri="{BB962C8B-B14F-4D97-AF65-F5344CB8AC3E}">
        <p14:creationId xmlns:p14="http://schemas.microsoft.com/office/powerpoint/2010/main" val="10864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02FDA-DE64-40F6-8637-324925CF600C}" type="datetimeFigureOut">
              <a:rPr lang="en-GB" smtClean="0"/>
              <a:t>17/02/2020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DAD05-9F8E-438F-8658-A195C587F6E1}" type="slidenum">
              <a:rPr lang="en-GB" smtClean="0"/>
              <a:t>‹#›</a:t>
            </a:fld>
            <a:endParaRPr lang="en-GB"/>
          </a:p>
        </p:txBody>
      </p:sp>
    </p:spTree>
    <p:extLst>
      <p:ext uri="{BB962C8B-B14F-4D97-AF65-F5344CB8AC3E}">
        <p14:creationId xmlns:p14="http://schemas.microsoft.com/office/powerpoint/2010/main" val="339944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quator-principles.com/members-report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40.png"/></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orldbank.org/en/projects-operations/environmental-and-social-framework/brief/environmental-and-social-standard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pubdocs.worldbank.org/en/837721522762050108/Environmental-and-Social-Framework.pdf#page=81&amp;zoom=8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a:t>
            </a:fld>
            <a:endParaRPr lang="en-GB"/>
          </a:p>
        </p:txBody>
      </p:sp>
    </p:spTree>
    <p:extLst>
      <p:ext uri="{BB962C8B-B14F-4D97-AF65-F5344CB8AC3E}">
        <p14:creationId xmlns:p14="http://schemas.microsoft.com/office/powerpoint/2010/main" val="3437757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xfrm>
            <a:off x="1217613" y="381000"/>
            <a:ext cx="4471987" cy="2516188"/>
          </a:xfrm>
          <a:ln/>
        </p:spPr>
      </p:sp>
      <p:sp>
        <p:nvSpPr>
          <p:cNvPr id="80899" name="Notes Placeholder 2"/>
          <p:cNvSpPr>
            <a:spLocks noGrp="1"/>
          </p:cNvSpPr>
          <p:nvPr>
            <p:ph type="body" idx="1"/>
          </p:nvPr>
        </p:nvSpPr>
        <p:spPr>
          <a:xfrm>
            <a:off x="475868" y="3190875"/>
            <a:ext cx="5502657" cy="5039662"/>
          </a:xfrm>
          <a:ln/>
        </p:spPr>
        <p:txBody>
          <a:bodyPr>
            <a:normAutofit/>
          </a:bodyPr>
          <a:lstStyle/>
          <a:p>
            <a:pPr>
              <a:defRPr/>
            </a:pPr>
            <a:endParaRPr lang="en-US" sz="100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6C788DC5-6479-4324-9A11-A3E64283297C}" type="slidenum">
              <a:rPr lang="en-US" smtClean="0"/>
              <a:pPr>
                <a:defRPr/>
              </a:pPr>
              <a:t>10</a:t>
            </a:fld>
            <a:endParaRPr lang="en-US" dirty="0"/>
          </a:p>
        </p:txBody>
      </p:sp>
    </p:spTree>
    <p:extLst>
      <p:ext uri="{BB962C8B-B14F-4D97-AF65-F5344CB8AC3E}">
        <p14:creationId xmlns:p14="http://schemas.microsoft.com/office/powerpoint/2010/main" val="2195387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xfrm>
            <a:off x="1001713" y="355600"/>
            <a:ext cx="4471987" cy="2516188"/>
          </a:xfrm>
          <a:ln/>
        </p:spPr>
      </p:sp>
      <p:sp>
        <p:nvSpPr>
          <p:cNvPr id="80899" name="Notes Placeholder 2"/>
          <p:cNvSpPr>
            <a:spLocks noGrp="1"/>
          </p:cNvSpPr>
          <p:nvPr>
            <p:ph type="body" idx="1"/>
          </p:nvPr>
        </p:nvSpPr>
        <p:spPr>
          <a:xfrm>
            <a:off x="475868" y="3330575"/>
            <a:ext cx="5591557" cy="4899962"/>
          </a:xfrm>
          <a:ln/>
        </p:spPr>
        <p:txBody>
          <a:bodyPr>
            <a:normAutofit/>
          </a:bodyPr>
          <a:lstStyle/>
          <a:p>
            <a:pPr>
              <a:defRPr/>
            </a:pPr>
            <a:endParaRPr lang="en-US" sz="100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6C788DC5-6479-4324-9A11-A3E64283297C}" type="slidenum">
              <a:rPr lang="en-US" smtClean="0"/>
              <a:pPr>
                <a:defRPr/>
              </a:pPr>
              <a:t>11</a:t>
            </a:fld>
            <a:endParaRPr lang="en-US" dirty="0"/>
          </a:p>
        </p:txBody>
      </p:sp>
    </p:spTree>
    <p:extLst>
      <p:ext uri="{BB962C8B-B14F-4D97-AF65-F5344CB8AC3E}">
        <p14:creationId xmlns:p14="http://schemas.microsoft.com/office/powerpoint/2010/main" val="2938312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20" eaLnBrk="0" hangingPunct="0">
              <a:defRPr sz="2900" b="1">
                <a:solidFill>
                  <a:srgbClr val="000000"/>
                </a:solidFill>
                <a:latin typeface="Arial" charset="0"/>
                <a:ea typeface="ＭＳ Ｐゴシック" charset="0"/>
                <a:cs typeface="ＭＳ Ｐゴシック" charset="0"/>
              </a:defRPr>
            </a:lvl1pPr>
            <a:lvl2pPr marL="776813" indent="-298774" defTabSz="929520" eaLnBrk="0" hangingPunct="0">
              <a:defRPr sz="2900" b="1">
                <a:solidFill>
                  <a:srgbClr val="000000"/>
                </a:solidFill>
                <a:latin typeface="Arial" charset="0"/>
                <a:ea typeface="ＭＳ Ｐゴシック" charset="0"/>
              </a:defRPr>
            </a:lvl2pPr>
            <a:lvl3pPr marL="1195097" indent="-239019" defTabSz="929520" eaLnBrk="0" hangingPunct="0">
              <a:defRPr sz="2900" b="1">
                <a:solidFill>
                  <a:srgbClr val="000000"/>
                </a:solidFill>
                <a:latin typeface="Arial" charset="0"/>
                <a:ea typeface="ＭＳ Ｐゴシック" charset="0"/>
              </a:defRPr>
            </a:lvl3pPr>
            <a:lvl4pPr marL="1673136" indent="-239019" defTabSz="929520" eaLnBrk="0" hangingPunct="0">
              <a:defRPr sz="2900" b="1">
                <a:solidFill>
                  <a:srgbClr val="000000"/>
                </a:solidFill>
                <a:latin typeface="Arial" charset="0"/>
                <a:ea typeface="ＭＳ Ｐゴシック" charset="0"/>
              </a:defRPr>
            </a:lvl4pPr>
            <a:lvl5pPr marL="2151175" indent="-239019" defTabSz="929520" eaLnBrk="0" hangingPunct="0">
              <a:defRPr sz="2900" b="1">
                <a:solidFill>
                  <a:srgbClr val="000000"/>
                </a:solidFill>
                <a:latin typeface="Arial" charset="0"/>
                <a:ea typeface="ＭＳ Ｐゴシック" charset="0"/>
              </a:defRPr>
            </a:lvl5pPr>
            <a:lvl6pPr marL="2629213" indent="-239019" defTabSz="929520" eaLnBrk="0" fontAlgn="base" hangingPunct="0">
              <a:spcBef>
                <a:spcPct val="0"/>
              </a:spcBef>
              <a:spcAft>
                <a:spcPct val="0"/>
              </a:spcAft>
              <a:defRPr sz="2900" b="1">
                <a:solidFill>
                  <a:srgbClr val="000000"/>
                </a:solidFill>
                <a:latin typeface="Arial" charset="0"/>
                <a:ea typeface="ＭＳ Ｐゴシック" charset="0"/>
              </a:defRPr>
            </a:lvl6pPr>
            <a:lvl7pPr marL="3107251" indent="-239019" defTabSz="929520" eaLnBrk="0" fontAlgn="base" hangingPunct="0">
              <a:spcBef>
                <a:spcPct val="0"/>
              </a:spcBef>
              <a:spcAft>
                <a:spcPct val="0"/>
              </a:spcAft>
              <a:defRPr sz="2900" b="1">
                <a:solidFill>
                  <a:srgbClr val="000000"/>
                </a:solidFill>
                <a:latin typeface="Arial" charset="0"/>
                <a:ea typeface="ＭＳ Ｐゴシック" charset="0"/>
              </a:defRPr>
            </a:lvl7pPr>
            <a:lvl8pPr marL="3585291" indent="-239019" defTabSz="929520" eaLnBrk="0" fontAlgn="base" hangingPunct="0">
              <a:spcBef>
                <a:spcPct val="0"/>
              </a:spcBef>
              <a:spcAft>
                <a:spcPct val="0"/>
              </a:spcAft>
              <a:defRPr sz="2900" b="1">
                <a:solidFill>
                  <a:srgbClr val="000000"/>
                </a:solidFill>
                <a:latin typeface="Arial" charset="0"/>
                <a:ea typeface="ＭＳ Ｐゴシック" charset="0"/>
              </a:defRPr>
            </a:lvl8pPr>
            <a:lvl9pPr marL="4063329" indent="-239019" defTabSz="929520" eaLnBrk="0" fontAlgn="base" hangingPunct="0">
              <a:spcBef>
                <a:spcPct val="0"/>
              </a:spcBef>
              <a:spcAft>
                <a:spcPct val="0"/>
              </a:spcAft>
              <a:defRPr sz="2900" b="1">
                <a:solidFill>
                  <a:srgbClr val="000000"/>
                </a:solidFill>
                <a:latin typeface="Arial" charset="0"/>
                <a:ea typeface="ＭＳ Ｐゴシック" charset="0"/>
              </a:defRPr>
            </a:lvl9pPr>
          </a:lstStyle>
          <a:p>
            <a:fld id="{9E4C55D7-613B-6546-98EA-F0FB381D74C7}" type="slidenum">
              <a:rPr lang="en-US" sz="1200" b="0">
                <a:solidFill>
                  <a:schemeClr val="tx1"/>
                </a:solidFill>
                <a:latin typeface="Times New Roman" charset="0"/>
              </a:rPr>
              <a:pPr/>
              <a:t>12</a:t>
            </a:fld>
            <a:endParaRPr lang="en-US" sz="1200" b="0" dirty="0">
              <a:solidFill>
                <a:schemeClr val="tx1"/>
              </a:solidFill>
              <a:latin typeface="Times New Roman" charset="0"/>
            </a:endParaRPr>
          </a:p>
        </p:txBody>
      </p:sp>
      <p:sp>
        <p:nvSpPr>
          <p:cNvPr id="86018" name="Rectangle 2"/>
          <p:cNvSpPr>
            <a:spLocks noGrp="1" noRot="1" noChangeAspect="1" noChangeArrowheads="1" noTextEdit="1"/>
          </p:cNvSpPr>
          <p:nvPr>
            <p:ph type="sldImg"/>
          </p:nvPr>
        </p:nvSpPr>
        <p:spPr>
          <a:ln/>
        </p:spPr>
      </p:sp>
      <p:sp>
        <p:nvSpPr>
          <p:cNvPr id="6" name="Rectangle 5"/>
          <p:cNvSpPr/>
          <p:nvPr/>
        </p:nvSpPr>
        <p:spPr>
          <a:xfrm>
            <a:off x="755989" y="4800601"/>
            <a:ext cx="5371230" cy="1266095"/>
          </a:xfrm>
          <a:prstGeom prst="rect">
            <a:avLst/>
          </a:prstGeom>
        </p:spPr>
        <p:txBody>
          <a:bodyPr wrap="square" lIns="95610" tIns="47805" rIns="95610" bIns="47805">
            <a:spAutoFit/>
          </a:bodyPr>
          <a:lstStyle/>
          <a:p>
            <a:r>
              <a:rPr lang="en-US" sz="1500" b="0" dirty="0"/>
              <a:t>There are currently 99 adopting financial institutions in 37 countries, as of 4 November 2019.</a:t>
            </a:r>
          </a:p>
          <a:p>
            <a:endParaRPr lang="en-US" sz="1500" dirty="0"/>
          </a:p>
          <a:p>
            <a:r>
              <a:rPr lang="en-GB" sz="1600" dirty="0">
                <a:hlinkClick r:id="rId3"/>
              </a:rPr>
              <a:t>https://equator-principles.com/members-reporting/</a:t>
            </a:r>
            <a:endParaRPr lang="en-US" sz="1500" b="0" dirty="0"/>
          </a:p>
          <a:p>
            <a:endParaRPr lang="en-GB" sz="1500" b="0" dirty="0"/>
          </a:p>
        </p:txBody>
      </p:sp>
    </p:spTree>
    <p:extLst>
      <p:ext uri="{BB962C8B-B14F-4D97-AF65-F5344CB8AC3E}">
        <p14:creationId xmlns:p14="http://schemas.microsoft.com/office/powerpoint/2010/main" val="1233267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13</a:t>
            </a:fld>
            <a:endParaRPr lang="en-GB"/>
          </a:p>
        </p:txBody>
      </p:sp>
    </p:spTree>
    <p:extLst>
      <p:ext uri="{BB962C8B-B14F-4D97-AF65-F5344CB8AC3E}">
        <p14:creationId xmlns:p14="http://schemas.microsoft.com/office/powerpoint/2010/main" val="1270886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6" name="Picture 5">
            <a:extLst>
              <a:ext uri="{FF2B5EF4-FFF2-40B4-BE49-F238E27FC236}">
                <a16:creationId xmlns:a16="http://schemas.microsoft.com/office/drawing/2014/main" id="{146F448F-92B3-40FA-B91D-F1B1B69EF2DA}"/>
              </a:ext>
            </a:extLst>
          </p:cNvPr>
          <p:cNvPicPr>
            <a:picLocks noChangeAspect="1"/>
          </p:cNvPicPr>
          <p:nvPr/>
        </p:nvPicPr>
        <p:blipFill>
          <a:blip r:embed="rId3"/>
          <a:stretch>
            <a:fillRect/>
          </a:stretch>
        </p:blipFill>
        <p:spPr>
          <a:xfrm>
            <a:off x="804932" y="5895248"/>
            <a:ext cx="5155096" cy="1523652"/>
          </a:xfrm>
          <a:prstGeom prst="rect">
            <a:avLst/>
          </a:prstGeom>
        </p:spPr>
      </p:pic>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80843-69DF-4A2A-AE1C-B5675A9F4873}" type="slidenum">
              <a:rPr lang="en-US" smtClean="0">
                <a:solidFill>
                  <a:prstClr val="black"/>
                </a:solidFill>
              </a:rPr>
              <a:pPr/>
              <a:t>14</a:t>
            </a:fld>
            <a:endParaRPr lang="en-US">
              <a:solidFill>
                <a:prstClr val="black"/>
              </a:solidFill>
            </a:endParaRPr>
          </a:p>
        </p:txBody>
      </p:sp>
      <p:pic>
        <p:nvPicPr>
          <p:cNvPr id="5" name="Picture 4">
            <a:extLst>
              <a:ext uri="{FF2B5EF4-FFF2-40B4-BE49-F238E27FC236}">
                <a16:creationId xmlns:a16="http://schemas.microsoft.com/office/drawing/2014/main" id="{64AD5BE1-5139-40B6-BB0D-4C6AAC4F0A6B}"/>
              </a:ext>
            </a:extLst>
          </p:cNvPr>
          <p:cNvPicPr>
            <a:picLocks noChangeAspect="1"/>
          </p:cNvPicPr>
          <p:nvPr/>
        </p:nvPicPr>
        <p:blipFill>
          <a:blip r:embed="rId4"/>
          <a:stretch>
            <a:fillRect/>
          </a:stretch>
        </p:blipFill>
        <p:spPr>
          <a:xfrm>
            <a:off x="804932" y="4800600"/>
            <a:ext cx="5228709" cy="1033634"/>
          </a:xfrm>
          <a:prstGeom prst="rect">
            <a:avLst/>
          </a:prstGeom>
        </p:spPr>
      </p:pic>
    </p:spTree>
    <p:extLst>
      <p:ext uri="{BB962C8B-B14F-4D97-AF65-F5344CB8AC3E}">
        <p14:creationId xmlns:p14="http://schemas.microsoft.com/office/powerpoint/2010/main" val="2504404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spcBef>
                <a:spcPct val="0"/>
              </a:spcBef>
              <a:spcAft>
                <a:spcPts val="300"/>
              </a:spcAft>
              <a:buFont typeface="Arial" panose="020B0604020202020204" pitchFamily="34" charset="0"/>
              <a:buChar char="•"/>
            </a:pPr>
            <a:endParaRPr lang="en-US" dirty="0">
              <a:solidFill>
                <a:prstClr val="black"/>
              </a:solidFill>
              <a:ea typeface="ＭＳ Ｐゴシック" pitchFamily="34" charset="-128"/>
              <a:cs typeface="Arial" pitchFamily="34" charset="0"/>
            </a:endParaRPr>
          </a:p>
          <a:p>
            <a:pPr fontAlgn="base">
              <a:spcBef>
                <a:spcPct val="0"/>
              </a:spcBef>
              <a:spcAft>
                <a:spcPts val="300"/>
              </a:spcAft>
            </a:pPr>
            <a:r>
              <a:rPr lang="en-US" b="1" dirty="0">
                <a:solidFill>
                  <a:srgbClr val="FF0000"/>
                </a:solidFill>
                <a:ea typeface="ＭＳ Ｐゴシック" pitchFamily="34" charset="-128"/>
                <a:cs typeface="Arial" pitchFamily="34" charset="0"/>
              </a:rPr>
              <a:t>See:  </a:t>
            </a:r>
            <a:r>
              <a:rPr lang="en-GB" dirty="0">
                <a:hlinkClick r:id="rId3"/>
              </a:rPr>
              <a:t>https://www.worldbank.org/en/projects-operations/environmental-and-social-framework/brief/environmental-and-social-standards</a:t>
            </a:r>
            <a:endParaRPr lang="en-GB" dirty="0"/>
          </a:p>
          <a:p>
            <a:pPr fontAlgn="base">
              <a:spcBef>
                <a:spcPct val="0"/>
              </a:spcBef>
              <a:spcAft>
                <a:spcPts val="300"/>
              </a:spcAft>
            </a:pPr>
            <a:endParaRPr lang="en-GB" dirty="0">
              <a:solidFill>
                <a:prstClr val="black"/>
              </a:solidFill>
              <a:ea typeface="ＭＳ Ｐゴシック" pitchFamily="34" charset="-128"/>
              <a:cs typeface="Arial" pitchFamily="34" charset="0"/>
            </a:endParaRPr>
          </a:p>
          <a:p>
            <a:pPr fontAlgn="base">
              <a:spcBef>
                <a:spcPct val="0"/>
              </a:spcBef>
              <a:spcAft>
                <a:spcPts val="300"/>
              </a:spcAft>
            </a:pPr>
            <a:r>
              <a:rPr lang="en-GB" dirty="0">
                <a:hlinkClick r:id="rId4"/>
              </a:rPr>
              <a:t>http://pubdocs.worldbank.org/en/837721522762050108/Environmental-and-Social-Framework.pdf#page=81&amp;zoom=80</a:t>
            </a:r>
            <a:endParaRPr lang="en-US" dirty="0">
              <a:solidFill>
                <a:prstClr val="black"/>
              </a:solidFill>
              <a:ea typeface="ＭＳ Ｐゴシック" pitchFamily="34" charset="-128"/>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40D80843-69DF-4A2A-AE1C-B5675A9F487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14570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16</a:t>
            </a:fld>
            <a:endParaRPr lang="en-GB"/>
          </a:p>
        </p:txBody>
      </p:sp>
    </p:spTree>
    <p:extLst>
      <p:ext uri="{BB962C8B-B14F-4D97-AF65-F5344CB8AC3E}">
        <p14:creationId xmlns:p14="http://schemas.microsoft.com/office/powerpoint/2010/main" val="3299341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7E268588-EAF2-419D-9175-E97059799D93}"/>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5AA9A990-3DC4-4B52-9CBB-8AD7965CD7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Following the mitigation hierarchy demands a sophisticated approach to handling risk and opportunity and raises a number of questions: How much to invest in rerouting a pipeline or setting aside a piece of land or sea that could be developed? Who to involve and how to secure long term sustainable development objectives once a project has closed? How to measure impacts on biodiversity and dependence on ecosystem services? Whether to get involved in activities outside the company’s main zone of influence? How to tackle multiple inter-connected issues such as biodiversity, carbon, water, and poverty alleviation? How to work with governments, particularly at the regional and local levels, when they too are coming to terms with these new challenges?  </a:t>
            </a:r>
            <a:endParaRPr lang="en-GB" dirty="0"/>
          </a:p>
          <a:p>
            <a:r>
              <a:rPr lang="en-US" dirty="0"/>
              <a:t> </a:t>
            </a:r>
            <a:endParaRPr lang="en-GB" dirty="0"/>
          </a:p>
          <a:p>
            <a:r>
              <a:rPr lang="en-GB" dirty="0"/>
              <a:t>When BBOP was established, it was hard to answer these questions.  Prescriptive approaches could not be flexible enough to fit many different situations, yet there were no internationally recognized principles to apply in a broad range of settings.  Biodiversity was often overlooked in the impact assessment process.  There was no common understanding of what was meant by a ‘biodiversity offset’, when offsetting was appropriate and how to distinguish between good and bad practice in following the mitigation hierarchy.  BBOP was set up to change that.</a:t>
            </a:r>
          </a:p>
          <a:p>
            <a:endParaRPr lang="en-US" altLang="en-US" dirty="0"/>
          </a:p>
        </p:txBody>
      </p:sp>
      <p:sp>
        <p:nvSpPr>
          <p:cNvPr id="4" name="Slide Number Placeholder 3">
            <a:extLst>
              <a:ext uri="{FF2B5EF4-FFF2-40B4-BE49-F238E27FC236}">
                <a16:creationId xmlns:a16="http://schemas.microsoft.com/office/drawing/2014/main" id="{A29E8B17-1CE3-413A-AF36-BDE7EE05B7B1}"/>
              </a:ext>
            </a:extLst>
          </p:cNvPr>
          <p:cNvSpPr>
            <a:spLocks noGrp="1"/>
          </p:cNvSpPr>
          <p:nvPr>
            <p:ph type="sldNum" sz="quarter" idx="5"/>
          </p:nvPr>
        </p:nvSpPr>
        <p:spPr/>
        <p:txBody>
          <a:bodyPr/>
          <a:lstStyle>
            <a:lvl1pPr defTabSz="889000" eaLnBrk="0" hangingPunct="0">
              <a:defRPr sz="2800" b="1">
                <a:solidFill>
                  <a:srgbClr val="000000"/>
                </a:solidFill>
                <a:latin typeface="Arial" panose="020B0604020202020204" pitchFamily="34" charset="0"/>
                <a:cs typeface="Arial" panose="020B0604020202020204" pitchFamily="34" charset="0"/>
              </a:defRPr>
            </a:lvl1pPr>
            <a:lvl2pPr marL="742950" indent="-285750" defTabSz="889000" eaLnBrk="0" hangingPunct="0">
              <a:defRPr sz="2800" b="1">
                <a:solidFill>
                  <a:srgbClr val="000000"/>
                </a:solidFill>
                <a:latin typeface="Arial" panose="020B0604020202020204" pitchFamily="34" charset="0"/>
                <a:cs typeface="Arial" panose="020B0604020202020204" pitchFamily="34" charset="0"/>
              </a:defRPr>
            </a:lvl2pPr>
            <a:lvl3pPr marL="1143000" indent="-228600" defTabSz="889000" eaLnBrk="0" hangingPunct="0">
              <a:defRPr sz="2800" b="1">
                <a:solidFill>
                  <a:srgbClr val="000000"/>
                </a:solidFill>
                <a:latin typeface="Arial" panose="020B0604020202020204" pitchFamily="34" charset="0"/>
                <a:cs typeface="Arial" panose="020B0604020202020204" pitchFamily="34" charset="0"/>
              </a:defRPr>
            </a:lvl3pPr>
            <a:lvl4pPr marL="1600200" indent="-228600" defTabSz="889000" eaLnBrk="0" hangingPunct="0">
              <a:defRPr sz="2800" b="1">
                <a:solidFill>
                  <a:srgbClr val="000000"/>
                </a:solidFill>
                <a:latin typeface="Arial" panose="020B0604020202020204" pitchFamily="34" charset="0"/>
                <a:cs typeface="Arial" panose="020B0604020202020204" pitchFamily="34" charset="0"/>
              </a:defRPr>
            </a:lvl4pPr>
            <a:lvl5pPr marL="2057400" indent="-228600" defTabSz="889000" eaLnBrk="0" hangingPunct="0">
              <a:defRPr sz="2800" b="1">
                <a:solidFill>
                  <a:srgbClr val="000000"/>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fld id="{DBA36CD8-150D-4C59-8B7B-8A9B87C96962}" type="slidenum">
              <a:rPr lang="en-US" altLang="en-US" sz="1100" b="0">
                <a:solidFill>
                  <a:schemeClr val="tx1"/>
                </a:solidFill>
                <a:latin typeface="Times New Roman" panose="02020603050405020304" pitchFamily="18" charset="0"/>
              </a:rPr>
              <a:pPr/>
              <a:t>17</a:t>
            </a:fld>
            <a:endParaRPr lang="en-US" altLang="en-US" sz="1100" b="0">
              <a:solidFill>
                <a:schemeClr val="tx1"/>
              </a:solidFil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7E268588-EAF2-419D-9175-E97059799D93}"/>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5AA9A990-3DC4-4B52-9CBB-8AD7965CD7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Following the mitigation hierarchy demands a sophisticated approach to handling risk and opportunity and raises a number of questions: How much to invest in rerouting a pipeline or setting aside a piece of land or sea that could be developed? Who to involve and how to secure long term sustainable development objectives once a project has closed? How to measure impacts on biodiversity and dependence on ecosystem services? Whether to get involved in activities outside the company’s main zone of influence? How to tackle multiple inter-connected issues such as biodiversity, carbon, water, and poverty alleviation? How to work with governments, particularly at the regional and local levels, when they too are coming to terms with these new challenges?  </a:t>
            </a:r>
            <a:endParaRPr lang="en-GB" dirty="0"/>
          </a:p>
          <a:p>
            <a:r>
              <a:rPr lang="en-US" dirty="0"/>
              <a:t> </a:t>
            </a:r>
            <a:endParaRPr lang="en-GB" dirty="0"/>
          </a:p>
          <a:p>
            <a:r>
              <a:rPr lang="en-GB" dirty="0"/>
              <a:t>When BBOP was established, it was hard to answer these questions.  Prescriptive approaches could not be flexible enough to fit many different situations, yet there were no internationally recognized principles to apply in a broad range of settings.  Biodiversity was often overlooked in the impact assessment process.  There was no common understanding of what was meant by a ‘biodiversity offset’, when offsetting was appropriate and how to distinguish between good and bad practice in following the mitigation hierarchy.  BBOP was set up to change that.</a:t>
            </a:r>
          </a:p>
          <a:p>
            <a:endParaRPr lang="en-US" altLang="en-US" dirty="0"/>
          </a:p>
        </p:txBody>
      </p:sp>
      <p:sp>
        <p:nvSpPr>
          <p:cNvPr id="4" name="Slide Number Placeholder 3">
            <a:extLst>
              <a:ext uri="{FF2B5EF4-FFF2-40B4-BE49-F238E27FC236}">
                <a16:creationId xmlns:a16="http://schemas.microsoft.com/office/drawing/2014/main" id="{A29E8B17-1CE3-413A-AF36-BDE7EE05B7B1}"/>
              </a:ext>
            </a:extLst>
          </p:cNvPr>
          <p:cNvSpPr>
            <a:spLocks noGrp="1"/>
          </p:cNvSpPr>
          <p:nvPr>
            <p:ph type="sldNum" sz="quarter" idx="5"/>
          </p:nvPr>
        </p:nvSpPr>
        <p:spPr/>
        <p:txBody>
          <a:bodyPr/>
          <a:lstStyle>
            <a:lvl1pPr defTabSz="889000" eaLnBrk="0" hangingPunct="0">
              <a:defRPr sz="2800" b="1">
                <a:solidFill>
                  <a:srgbClr val="000000"/>
                </a:solidFill>
                <a:latin typeface="Arial" panose="020B0604020202020204" pitchFamily="34" charset="0"/>
                <a:cs typeface="Arial" panose="020B0604020202020204" pitchFamily="34" charset="0"/>
              </a:defRPr>
            </a:lvl1pPr>
            <a:lvl2pPr marL="742950" indent="-285750" defTabSz="889000" eaLnBrk="0" hangingPunct="0">
              <a:defRPr sz="2800" b="1">
                <a:solidFill>
                  <a:srgbClr val="000000"/>
                </a:solidFill>
                <a:latin typeface="Arial" panose="020B0604020202020204" pitchFamily="34" charset="0"/>
                <a:cs typeface="Arial" panose="020B0604020202020204" pitchFamily="34" charset="0"/>
              </a:defRPr>
            </a:lvl2pPr>
            <a:lvl3pPr marL="1143000" indent="-228600" defTabSz="889000" eaLnBrk="0" hangingPunct="0">
              <a:defRPr sz="2800" b="1">
                <a:solidFill>
                  <a:srgbClr val="000000"/>
                </a:solidFill>
                <a:latin typeface="Arial" panose="020B0604020202020204" pitchFamily="34" charset="0"/>
                <a:cs typeface="Arial" panose="020B0604020202020204" pitchFamily="34" charset="0"/>
              </a:defRPr>
            </a:lvl3pPr>
            <a:lvl4pPr marL="1600200" indent="-228600" defTabSz="889000" eaLnBrk="0" hangingPunct="0">
              <a:defRPr sz="2800" b="1">
                <a:solidFill>
                  <a:srgbClr val="000000"/>
                </a:solidFill>
                <a:latin typeface="Arial" panose="020B0604020202020204" pitchFamily="34" charset="0"/>
                <a:cs typeface="Arial" panose="020B0604020202020204" pitchFamily="34" charset="0"/>
              </a:defRPr>
            </a:lvl4pPr>
            <a:lvl5pPr marL="2057400" indent="-228600" defTabSz="889000" eaLnBrk="0" hangingPunct="0">
              <a:defRPr sz="2800" b="1">
                <a:solidFill>
                  <a:srgbClr val="000000"/>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fld id="{DBA36CD8-150D-4C59-8B7B-8A9B87C96962}" type="slidenum">
              <a:rPr lang="en-US" altLang="en-US" sz="1100" b="0">
                <a:solidFill>
                  <a:schemeClr val="tx1"/>
                </a:solidFill>
                <a:latin typeface="Times New Roman" panose="02020603050405020304" pitchFamily="18" charset="0"/>
              </a:rPr>
              <a:pPr/>
              <a:t>18</a:t>
            </a:fld>
            <a:endParaRPr lang="en-US" altLang="en-US" sz="11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49905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1A054244-D6CB-41A9-A956-A726315804F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a:t>
            </a:fld>
            <a:endParaRPr lang="en-GB"/>
          </a:p>
        </p:txBody>
      </p:sp>
    </p:spTree>
    <p:extLst>
      <p:ext uri="{BB962C8B-B14F-4D97-AF65-F5344CB8AC3E}">
        <p14:creationId xmlns:p14="http://schemas.microsoft.com/office/powerpoint/2010/main" val="2298370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19" eaLnBrk="0" hangingPunct="0">
              <a:defRPr sz="3000" b="1">
                <a:solidFill>
                  <a:srgbClr val="000000"/>
                </a:solidFill>
                <a:latin typeface="Arial" charset="0"/>
                <a:ea typeface="ＭＳ Ｐゴシック" charset="0"/>
                <a:cs typeface="ＭＳ Ｐゴシック" charset="0"/>
              </a:defRPr>
            </a:lvl1pPr>
            <a:lvl2pPr marL="776812" indent="-298773" defTabSz="929519" eaLnBrk="0" hangingPunct="0">
              <a:defRPr sz="3000" b="1">
                <a:solidFill>
                  <a:srgbClr val="000000"/>
                </a:solidFill>
                <a:latin typeface="Arial" charset="0"/>
                <a:ea typeface="ＭＳ Ｐゴシック" charset="0"/>
              </a:defRPr>
            </a:lvl2pPr>
            <a:lvl3pPr marL="1195095" indent="-239019" defTabSz="929519" eaLnBrk="0" hangingPunct="0">
              <a:defRPr sz="3000" b="1">
                <a:solidFill>
                  <a:srgbClr val="000000"/>
                </a:solidFill>
                <a:latin typeface="Arial" charset="0"/>
                <a:ea typeface="ＭＳ Ｐゴシック" charset="0"/>
              </a:defRPr>
            </a:lvl3pPr>
            <a:lvl4pPr marL="1673133" indent="-239019" defTabSz="929519" eaLnBrk="0" hangingPunct="0">
              <a:defRPr sz="3000" b="1">
                <a:solidFill>
                  <a:srgbClr val="000000"/>
                </a:solidFill>
                <a:latin typeface="Arial" charset="0"/>
                <a:ea typeface="ＭＳ Ｐゴシック" charset="0"/>
              </a:defRPr>
            </a:lvl4pPr>
            <a:lvl5pPr marL="2151171" indent="-239019" defTabSz="929519" eaLnBrk="0" hangingPunct="0">
              <a:defRPr sz="3000" b="1">
                <a:solidFill>
                  <a:srgbClr val="000000"/>
                </a:solidFill>
                <a:latin typeface="Arial" charset="0"/>
                <a:ea typeface="ＭＳ Ｐゴシック" charset="0"/>
              </a:defRPr>
            </a:lvl5pPr>
            <a:lvl6pPr marL="2629210" indent="-239019" defTabSz="929519" eaLnBrk="0" fontAlgn="base" hangingPunct="0">
              <a:spcBef>
                <a:spcPct val="0"/>
              </a:spcBef>
              <a:spcAft>
                <a:spcPct val="0"/>
              </a:spcAft>
              <a:defRPr sz="3000" b="1">
                <a:solidFill>
                  <a:srgbClr val="000000"/>
                </a:solidFill>
                <a:latin typeface="Arial" charset="0"/>
                <a:ea typeface="ＭＳ Ｐゴシック" charset="0"/>
              </a:defRPr>
            </a:lvl6pPr>
            <a:lvl7pPr marL="3107247" indent="-239019" defTabSz="929519" eaLnBrk="0" fontAlgn="base" hangingPunct="0">
              <a:spcBef>
                <a:spcPct val="0"/>
              </a:spcBef>
              <a:spcAft>
                <a:spcPct val="0"/>
              </a:spcAft>
              <a:defRPr sz="3000" b="1">
                <a:solidFill>
                  <a:srgbClr val="000000"/>
                </a:solidFill>
                <a:latin typeface="Arial" charset="0"/>
                <a:ea typeface="ＭＳ Ｐゴシック" charset="0"/>
              </a:defRPr>
            </a:lvl7pPr>
            <a:lvl8pPr marL="3585286" indent="-239019" defTabSz="929519" eaLnBrk="0" fontAlgn="base" hangingPunct="0">
              <a:spcBef>
                <a:spcPct val="0"/>
              </a:spcBef>
              <a:spcAft>
                <a:spcPct val="0"/>
              </a:spcAft>
              <a:defRPr sz="3000" b="1">
                <a:solidFill>
                  <a:srgbClr val="000000"/>
                </a:solidFill>
                <a:latin typeface="Arial" charset="0"/>
                <a:ea typeface="ＭＳ Ｐゴシック" charset="0"/>
              </a:defRPr>
            </a:lvl8pPr>
            <a:lvl9pPr marL="4063323" indent="-239019" defTabSz="929519" eaLnBrk="0" fontAlgn="base" hangingPunct="0">
              <a:spcBef>
                <a:spcPct val="0"/>
              </a:spcBef>
              <a:spcAft>
                <a:spcPct val="0"/>
              </a:spcAft>
              <a:defRPr sz="3000" b="1">
                <a:solidFill>
                  <a:srgbClr val="000000"/>
                </a:solidFill>
                <a:latin typeface="Arial" charset="0"/>
                <a:ea typeface="ＭＳ Ｐゴシック" charset="0"/>
              </a:defRPr>
            </a:lvl9pPr>
          </a:lstStyle>
          <a:p>
            <a:fld id="{92BEC72C-847D-904B-9750-F87CBC413331}" type="slidenum">
              <a:rPr lang="en-US" sz="1200" b="0">
                <a:solidFill>
                  <a:schemeClr val="tx1"/>
                </a:solidFill>
                <a:latin typeface="Times New Roman" charset="0"/>
              </a:rPr>
              <a:pPr/>
              <a:t>20</a:t>
            </a:fld>
            <a:endParaRPr lang="en-US" sz="1200" b="0">
              <a:solidFill>
                <a:schemeClr val="tx1"/>
              </a:solidFill>
              <a:latin typeface="Times New Roman"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a:bodyPr>
          <a:lstStyle/>
          <a:p>
            <a:pPr>
              <a:defRPr/>
            </a:pPr>
            <a:r>
              <a:rPr lang="en-US" sz="1300" dirty="0"/>
              <a:t>BBOP </a:t>
            </a:r>
            <a:r>
              <a:rPr lang="en-US" sz="1300" dirty="0" err="1"/>
              <a:t>programme</a:t>
            </a:r>
            <a:r>
              <a:rPr lang="en-US" sz="1300" dirty="0"/>
              <a:t> was a collaboration between some 100 </a:t>
            </a:r>
            <a:r>
              <a:rPr lang="en-US" sz="1300" dirty="0" err="1"/>
              <a:t>organisations</a:t>
            </a:r>
            <a:r>
              <a:rPr lang="en-US" sz="1300" dirty="0"/>
              <a:t>: companies, government agencies, conservation organizations and financial institutions from around the world, as well as some independent experts.  </a:t>
            </a:r>
            <a:endParaRPr lang="en-GB" sz="1300" dirty="0"/>
          </a:p>
          <a:p>
            <a:pPr>
              <a:defRPr/>
            </a:pPr>
            <a:r>
              <a:rPr lang="en-US" sz="1300" dirty="0"/>
              <a:t> </a:t>
            </a:r>
          </a:p>
          <a:p>
            <a:pPr>
              <a:defRPr/>
            </a:pPr>
            <a:r>
              <a:rPr lang="en-US" sz="1300" dirty="0"/>
              <a:t>The aim of BBOP was to develop shared views and experience of best practice in following the mitigation hierarchy and demonstrating ‘no net loss’ or a ‘net gain’ of biodiversity, including through the use of biodiversity offsets. </a:t>
            </a:r>
          </a:p>
          <a:p>
            <a:endParaRPr lang="es-ES" dirty="0">
              <a:latin typeface="Times New Roman" charset="0"/>
            </a:endParaRPr>
          </a:p>
          <a:p>
            <a:pPr marL="359123" indent="-359123">
              <a:lnSpc>
                <a:spcPct val="80000"/>
              </a:lnSpc>
              <a:defRPr/>
            </a:pPr>
            <a:r>
              <a:rPr lang="en-US" sz="1300" dirty="0"/>
              <a:t>The BBOP Advisory Group members represented groups in society with diverse perspectives on environment and development from many different countries.</a:t>
            </a:r>
          </a:p>
          <a:p>
            <a:pPr marL="359123" indent="-359123">
              <a:lnSpc>
                <a:spcPct val="80000"/>
              </a:lnSpc>
              <a:defRPr/>
            </a:pPr>
            <a:endParaRPr lang="en-US" sz="1300" dirty="0"/>
          </a:p>
        </p:txBody>
      </p:sp>
    </p:spTree>
    <p:extLst>
      <p:ext uri="{BB962C8B-B14F-4D97-AF65-F5344CB8AC3E}">
        <p14:creationId xmlns:p14="http://schemas.microsoft.com/office/powerpoint/2010/main" val="297269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GB" b="1" i="1" dirty="0"/>
          </a:p>
          <a:p>
            <a:endParaRPr lang="en-US" dirty="0"/>
          </a:p>
          <a:p>
            <a:endParaRPr lang="en-GB" dirty="0"/>
          </a:p>
        </p:txBody>
      </p:sp>
      <p:sp>
        <p:nvSpPr>
          <p:cNvPr id="4" name="Slide Number Placeholder 3"/>
          <p:cNvSpPr>
            <a:spLocks noGrp="1"/>
          </p:cNvSpPr>
          <p:nvPr>
            <p:ph type="sldNum" sz="quarter" idx="5"/>
          </p:nvPr>
        </p:nvSpPr>
        <p:spPr/>
        <p:txBody>
          <a:bodyPr/>
          <a:lstStyle/>
          <a:p>
            <a:pPr>
              <a:defRPr/>
            </a:pPr>
            <a:fld id="{D529176D-F3EA-467D-88A9-CE793538B91E}" type="slidenum">
              <a:rPr lang="en-US" smtClean="0"/>
              <a:pPr>
                <a:defRPr/>
              </a:pPr>
              <a:t>21</a:t>
            </a:fld>
            <a:endParaRPr lang="en-US"/>
          </a:p>
        </p:txBody>
      </p:sp>
    </p:spTree>
    <p:extLst>
      <p:ext uri="{BB962C8B-B14F-4D97-AF65-F5344CB8AC3E}">
        <p14:creationId xmlns:p14="http://schemas.microsoft.com/office/powerpoint/2010/main" val="3218684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GB" b="1" i="1" dirty="0"/>
          </a:p>
          <a:p>
            <a:endParaRPr lang="en-US" dirty="0"/>
          </a:p>
          <a:p>
            <a:endParaRPr lang="en-GB" dirty="0"/>
          </a:p>
        </p:txBody>
      </p:sp>
      <p:sp>
        <p:nvSpPr>
          <p:cNvPr id="4" name="Slide Number Placeholder 3"/>
          <p:cNvSpPr>
            <a:spLocks noGrp="1"/>
          </p:cNvSpPr>
          <p:nvPr>
            <p:ph type="sldNum" sz="quarter" idx="5"/>
          </p:nvPr>
        </p:nvSpPr>
        <p:spPr/>
        <p:txBody>
          <a:bodyPr/>
          <a:lstStyle/>
          <a:p>
            <a:pPr>
              <a:defRPr/>
            </a:pPr>
            <a:fld id="{D529176D-F3EA-467D-88A9-CE793538B91E}" type="slidenum">
              <a:rPr lang="en-US" smtClean="0"/>
              <a:pPr>
                <a:defRPr/>
              </a:pPr>
              <a:t>22</a:t>
            </a:fld>
            <a:endParaRPr lang="en-US"/>
          </a:p>
        </p:txBody>
      </p:sp>
    </p:spTree>
    <p:extLst>
      <p:ext uri="{BB962C8B-B14F-4D97-AF65-F5344CB8AC3E}">
        <p14:creationId xmlns:p14="http://schemas.microsoft.com/office/powerpoint/2010/main" val="3816427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850" y="698500"/>
            <a:ext cx="6210300" cy="3494088"/>
          </a:xfrm>
        </p:spPr>
      </p:sp>
      <p:sp>
        <p:nvSpPr>
          <p:cNvPr id="3" name="Notes Placeholder 2"/>
          <p:cNvSpPr>
            <a:spLocks noGrp="1"/>
          </p:cNvSpPr>
          <p:nvPr>
            <p:ph type="body" idx="1"/>
          </p:nvPr>
        </p:nvSpPr>
        <p:spPr/>
        <p:txBody>
          <a:bodyPr>
            <a:normAutofit/>
          </a:bodyPr>
          <a:lstStyle/>
          <a:p>
            <a:pPr algn="l"/>
            <a:endParaRPr lang="en-GB" dirty="0"/>
          </a:p>
        </p:txBody>
      </p:sp>
    </p:spTree>
    <p:extLst>
      <p:ext uri="{BB962C8B-B14F-4D97-AF65-F5344CB8AC3E}">
        <p14:creationId xmlns:p14="http://schemas.microsoft.com/office/powerpoint/2010/main" val="285529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 Principles. </a:t>
            </a:r>
            <a:endParaRPr lang="en-US" sz="1200" dirty="0"/>
          </a:p>
          <a:p>
            <a:r>
              <a:rPr lang="en-US" sz="1200" dirty="0"/>
              <a:t>One of the first things the BBOP members did was to agree a set of ten best practice principles for designing and implementing biodiversity offsets that all </a:t>
            </a:r>
            <a:r>
              <a:rPr lang="en-US" sz="1200" dirty="0" err="1"/>
              <a:t>organisations</a:t>
            </a:r>
            <a:r>
              <a:rPr lang="en-US" sz="1200" dirty="0"/>
              <a:t> could agree on. </a:t>
            </a:r>
            <a:r>
              <a:rPr lang="en-GB" sz="1200" dirty="0"/>
              <a:t>T</a:t>
            </a:r>
            <a:r>
              <a:rPr lang="en-US" dirty="0" err="1"/>
              <a:t>hese</a:t>
            </a:r>
            <a:r>
              <a:rPr lang="en-US" dirty="0"/>
              <a:t> 10 Principles were agreed and unanimously supported by full AG in 2009,  they form the basis of high quality offsets. They </a:t>
            </a:r>
            <a:r>
              <a:rPr lang="en-US" dirty="0" err="1"/>
              <a:t>emphasise</a:t>
            </a:r>
            <a:r>
              <a:rPr lang="en-US" dirty="0"/>
              <a:t> the importance of following the Mitigation Hierarchy rigorously and only dealing with offsets as a last resort, but as a crucial part to deliver NNL. The highlights are:</a:t>
            </a:r>
          </a:p>
          <a:p>
            <a:endParaRPr lang="en-US" dirty="0"/>
          </a:p>
          <a:p>
            <a:r>
              <a:rPr lang="en-US" dirty="0"/>
              <a:t>•	An offset must adhere to the MH and are undertaken after appropriate avoidance, minimization, etc. – they are not a substitute for these other mitigation measures.</a:t>
            </a:r>
          </a:p>
          <a:p>
            <a:r>
              <a:rPr lang="en-US" dirty="0"/>
              <a:t>•	</a:t>
            </a:r>
            <a:r>
              <a:rPr lang="en-US" dirty="0" err="1"/>
              <a:t>Pls</a:t>
            </a:r>
            <a:r>
              <a:rPr lang="en-US" dirty="0"/>
              <a:t> recognize that there are limits to what impacts can be offset – for where a development project may impact highly vulnerable or irreplaceable biodiversity its unlikely or impossible for ecological reasons that NNL or NG can be achieved and offsets are not feasible. The most obvious example is one where impacts would cause the extinction of a species, but it can apply to highly irreplaceable or vulnerable biodiversity as well where gains will not balance out the loss. </a:t>
            </a:r>
          </a:p>
          <a:p>
            <a:r>
              <a:rPr lang="en-US" dirty="0"/>
              <a:t>•	It is important to plan and design offsets within a landscape context – for example, to apply the MH to appropriately avoid impacts, as well as selecting appropriate sites where conservation activities can provide enough of the right kinds of biodiversity gains to balance losses in the long term.</a:t>
            </a:r>
          </a:p>
          <a:p>
            <a:r>
              <a:rPr lang="en-US" dirty="0"/>
              <a:t>•	Offset must be EXPLICITLY designed to achieve at NNL and preferably a net gain – three conditions are central here – that losses and gains are quantified and comparable in type and amount of biodiversity, that gains are additional, and that risks are integrated into planning to ensure long-term outcomes.</a:t>
            </a:r>
          </a:p>
          <a:p>
            <a:r>
              <a:rPr lang="en-US" dirty="0"/>
              <a:t>•	The conservation outcomes must be additional – they would not have occurred without the offset activities: broadly speaking there are two ways of generating biodiversity gains – through restoring biodiversity to improve its condition, and/or to implement conservation actions that can be demonstrated to avert current or future predictable losses.</a:t>
            </a:r>
          </a:p>
          <a:p>
            <a:r>
              <a:rPr lang="en-US" dirty="0"/>
              <a:t>•	Stakeholder participation/engagement – crucial throughout the offset process – in undertaking the impact assessment, designing and implementing the offset. For example, one of the key aspects to take into account are people’s different values of biodiversity, and to ensure that these are represented – to address what people care about, whether its species of conservation concern, use and cultural values, particular ecosystem types, etc.</a:t>
            </a:r>
          </a:p>
          <a:p>
            <a:r>
              <a:rPr lang="en-US" dirty="0"/>
              <a:t>•	Equity must be considered to ensure that costs and benefits are equitably shared among stakeholders so that there is support for the project and the offset from all sides.</a:t>
            </a:r>
          </a:p>
          <a:p>
            <a:r>
              <a:rPr lang="en-US" dirty="0"/>
              <a:t>•	Long-term outcomes – this is crucial as, to achieve NNL, the conservation outcomes that constitute the offset need to last as least as long as the residual impacts, or preferably in perpetuity, and this means several different things need to be put in place, management arrangements, financing of the offset, etc..</a:t>
            </a:r>
          </a:p>
          <a:p>
            <a:r>
              <a:rPr lang="en-US" dirty="0"/>
              <a:t>•	Last, transparency in planning, design, implementation and </a:t>
            </a:r>
          </a:p>
          <a:p>
            <a:r>
              <a:rPr lang="en-US" dirty="0"/>
              <a:t>•	Underpinned by science and traditional knowledge are other integral parts of best practice.</a:t>
            </a:r>
          </a:p>
          <a:p>
            <a:endParaRPr lang="en-GB" dirty="0"/>
          </a:p>
        </p:txBody>
      </p:sp>
      <p:sp>
        <p:nvSpPr>
          <p:cNvPr id="4" name="Slide Number Placeholder 3"/>
          <p:cNvSpPr>
            <a:spLocks noGrp="1"/>
          </p:cNvSpPr>
          <p:nvPr>
            <p:ph type="sldNum" sz="quarter" idx="10"/>
          </p:nvPr>
        </p:nvSpPr>
        <p:spPr/>
        <p:txBody>
          <a:bodyPr/>
          <a:lstStyle/>
          <a:p>
            <a:fld id="{B1B58DF9-D5CF-459E-B996-11B14ECB09E7}" type="slidenum">
              <a:rPr lang="en-GB" smtClean="0"/>
              <a:pPr/>
              <a:t>24</a:t>
            </a:fld>
            <a:endParaRPr lang="en-GB"/>
          </a:p>
        </p:txBody>
      </p:sp>
    </p:spTree>
    <p:extLst>
      <p:ext uri="{BB962C8B-B14F-4D97-AF65-F5344CB8AC3E}">
        <p14:creationId xmlns:p14="http://schemas.microsoft.com/office/powerpoint/2010/main" val="2877522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42E3B0C4-01FC-49B1-BBC2-F4B5D1904026}" type="slidenum">
              <a:rPr lang="en-US" smtClean="0"/>
              <a:pPr>
                <a:defRPr/>
              </a:pPr>
              <a:t>25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209824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E0E06FDD-3375-46EE-8FE1-1B0DF9946973}" type="slidenum">
              <a:rPr lang="en-US" smtClean="0"/>
              <a:pPr>
                <a:defRPr/>
              </a:pPr>
              <a:t>26</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1563761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C78697F9-88B9-46CC-B721-BFAAD76479C3}" type="slidenum">
              <a:rPr lang="en-US" smtClean="0"/>
              <a:pPr>
                <a:defRPr/>
              </a:pPr>
              <a:t>27</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203204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5C3C37ED-03FC-4F69-8458-D7B5F38B5753}" type="slidenum">
              <a:rPr lang="en-US" smtClean="0"/>
              <a:pPr>
                <a:defRPr/>
              </a:pPr>
              <a:t>28</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3678801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E4F73A67-CAE0-48C7-9241-A9AD302C52AA}" type="slidenum">
              <a:rPr lang="en-US" smtClean="0"/>
              <a:pPr>
                <a:defRPr/>
              </a:pPr>
              <a:t>29</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337419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3</a:t>
            </a:fld>
            <a:endParaRPr lang="en-GB"/>
          </a:p>
        </p:txBody>
      </p:sp>
    </p:spTree>
    <p:extLst>
      <p:ext uri="{BB962C8B-B14F-4D97-AF65-F5344CB8AC3E}">
        <p14:creationId xmlns:p14="http://schemas.microsoft.com/office/powerpoint/2010/main" val="2932991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DBE7DD81-E846-448A-AEA6-F75646BFCC0E}" type="slidenum">
              <a:rPr lang="en-US" smtClean="0"/>
              <a:pPr>
                <a:defRPr/>
              </a:pPr>
              <a:t>30</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2791952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endParaRPr lang="en-US"/>
          </a:p>
        </p:txBody>
      </p:sp>
      <p:sp>
        <p:nvSpPr>
          <p:cNvPr id="200708" name="Slide Number Placeholder 3"/>
          <p:cNvSpPr>
            <a:spLocks noGrp="1"/>
          </p:cNvSpPr>
          <p:nvPr>
            <p:ph type="sldNum" sz="quarter" idx="5"/>
          </p:nvPr>
        </p:nvSpPr>
        <p:spPr>
          <a:noFill/>
        </p:spPr>
        <p:txBody>
          <a:bodyPr/>
          <a:lstStyle/>
          <a:p>
            <a:pPr defTabSz="927879"/>
            <a:fld id="{02E60A51-B04D-4E2A-ACFB-2DC867AE2F40}" type="slidenum">
              <a:rPr lang="en-US" smtClean="0">
                <a:ea typeface="MS PGothic" pitchFamily="34" charset="-128"/>
                <a:cs typeface="Arial" charset="0"/>
              </a:rPr>
              <a:pPr defTabSz="927879"/>
              <a:t>31</a:t>
            </a:fld>
            <a:endParaRPr lang="en-US" dirty="0">
              <a:ea typeface="MS PGothic" pitchFamily="34" charset="-128"/>
              <a:cs typeface="Arial" charset="0"/>
            </a:endParaRPr>
          </a:p>
        </p:txBody>
      </p:sp>
    </p:spTree>
    <p:extLst>
      <p:ext uri="{BB962C8B-B14F-4D97-AF65-F5344CB8AC3E}">
        <p14:creationId xmlns:p14="http://schemas.microsoft.com/office/powerpoint/2010/main" val="1088974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95331096-7E0B-46E9-B77C-930DA316FC04}" type="slidenum">
              <a:rPr lang="en-US" smtClean="0"/>
              <a:pPr>
                <a:defRPr/>
              </a:pPr>
              <a:t>32</a:t>
            </a:fld>
            <a:endParaRPr lang="en-US"/>
          </a:p>
        </p:txBody>
      </p:sp>
    </p:spTree>
    <p:extLst>
      <p:ext uri="{BB962C8B-B14F-4D97-AF65-F5344CB8AC3E}">
        <p14:creationId xmlns:p14="http://schemas.microsoft.com/office/powerpoint/2010/main" val="4255444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33</a:t>
            </a:fld>
            <a:endParaRPr lang="en-GB"/>
          </a:p>
        </p:txBody>
      </p:sp>
    </p:spTree>
    <p:extLst>
      <p:ext uri="{BB962C8B-B14F-4D97-AF65-F5344CB8AC3E}">
        <p14:creationId xmlns:p14="http://schemas.microsoft.com/office/powerpoint/2010/main" val="1266497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34</a:t>
            </a:fld>
            <a:endParaRPr lang="en-GB"/>
          </a:p>
        </p:txBody>
      </p:sp>
    </p:spTree>
    <p:extLst>
      <p:ext uri="{BB962C8B-B14F-4D97-AF65-F5344CB8AC3E}">
        <p14:creationId xmlns:p14="http://schemas.microsoft.com/office/powerpoint/2010/main" val="4251351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1B58DF9-D5CF-459E-B996-11B14ECB09E7}"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4109370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42E3B0C4-01FC-49B1-BBC2-F4B5D1904026}" type="slidenum">
              <a:rPr lang="en-US" smtClean="0"/>
              <a:pPr>
                <a:defRPr/>
              </a:pPr>
              <a:t>36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685800" y="4400550"/>
            <a:ext cx="5486400" cy="4357370"/>
          </a:xfrm>
          <a:noFill/>
          <a:ln/>
        </p:spPr>
        <p:txBody>
          <a:bodyPr/>
          <a:lstStyle/>
          <a:p>
            <a:r>
              <a:rPr lang="en-US" sz="1000" dirty="0"/>
              <a:t>IUCN Policy statement:  Under the specific conditions outlined in this policy, it is IUCN’s position that biodiversity offsets can contribute to positive conservation outcomes. However, biodiversity offsets are only appropriate for projects which have rigorously applied the mitigation hierarchy (avoid, </a:t>
            </a:r>
            <a:r>
              <a:rPr lang="en-US" sz="1000" dirty="0" err="1"/>
              <a:t>minimise</a:t>
            </a:r>
            <a:r>
              <a:rPr lang="en-US" sz="1000" dirty="0"/>
              <a:t>, restore/rehabilitate and offset; see section 6) and when a full set of alternatives to the project have been considered. </a:t>
            </a:r>
            <a:endParaRPr lang="en-GB" sz="1000" dirty="0"/>
          </a:p>
          <a:p>
            <a:r>
              <a:rPr lang="en-US" sz="1000" dirty="0"/>
              <a:t>• Offsets must only occur after all previous steps in the mitigation hierarchy have been considered and no alternatives are available. Avoidance is the first and most important step in the mitigation hierarchy. Biodiversity offsets must never be used to circumvent responsibilities to avoid and </a:t>
            </a:r>
            <a:r>
              <a:rPr lang="en-US" sz="1000" dirty="0" err="1"/>
              <a:t>minimise</a:t>
            </a:r>
            <a:r>
              <a:rPr lang="en-US" sz="1000" dirty="0"/>
              <a:t> damage to biodiversity, or to justify projects that would otherwise not happen. </a:t>
            </a:r>
            <a:endParaRPr lang="en-GB" sz="1000" dirty="0"/>
          </a:p>
          <a:p>
            <a:r>
              <a:rPr lang="en-US" sz="1000" dirty="0"/>
              <a:t> </a:t>
            </a:r>
            <a:endParaRPr lang="en-GB" sz="1000" dirty="0"/>
          </a:p>
          <a:p>
            <a:r>
              <a:rPr lang="en-US" sz="1000" dirty="0"/>
              <a:t>• The mitigation hierarchy must be applied at the landscape or seascape level with mitigation actions designed and implemented at a site or project level. Governments should ensure the mitigation hierarchy is embedded in the framework of landscape and seascape level planning and legislation and is part of existing and future strategic development plans. </a:t>
            </a:r>
            <a:endParaRPr lang="en-GB" sz="1000" dirty="0"/>
          </a:p>
          <a:p>
            <a:r>
              <a:rPr lang="en-US" sz="1000" dirty="0"/>
              <a:t> </a:t>
            </a:r>
            <a:endParaRPr lang="en-GB" sz="1000" dirty="0"/>
          </a:p>
          <a:p>
            <a:r>
              <a:rPr lang="en-US" sz="1000" dirty="0"/>
              <a:t>• Only after applying the earlier steps in the mitigation hierarchy should biodiversity offsets be employed to address the residual impact in order to achieve at least No Net Loss and preferably a Net Gain at the project level. The terms No Net Loss or Net Gain refer to the outcome achieved compared to a reference scenario. This reference scenario can be what is likely to have occurred in the absence of the project and the offset, or one that provides a better outcome for biodiversity conservation. Societal values should also be accounted for and used to inform the design and implementation of biodiversity offsets. </a:t>
            </a:r>
            <a:endParaRPr lang="en-GB" sz="1000" dirty="0"/>
          </a:p>
          <a:p>
            <a:r>
              <a:rPr lang="en-US" sz="1000" dirty="0"/>
              <a:t> </a:t>
            </a:r>
            <a:endParaRPr lang="en-GB" sz="1000" dirty="0"/>
          </a:p>
          <a:p>
            <a:r>
              <a:rPr lang="en-US" sz="1000" dirty="0"/>
              <a:t>• In certain circumstances, residual impacts on biodiversity (after completing the avoidance, minimization and rehabilitation steps of the mitigation hierarchy) cannot be offset. Additionally, there are some components of biodiversity for which impacts could theoretically be offset, but with a high risk of failure. Under these circumstances, biodiversity offsets are not appropriate, and this means the project as designed should not proceed. </a:t>
            </a:r>
            <a:endParaRPr lang="en-GB" sz="1000" dirty="0"/>
          </a:p>
          <a:p>
            <a:endParaRPr lang="es-ES" sz="1000" dirty="0"/>
          </a:p>
        </p:txBody>
      </p:sp>
    </p:spTree>
    <p:extLst>
      <p:ext uri="{BB962C8B-B14F-4D97-AF65-F5344CB8AC3E}">
        <p14:creationId xmlns:p14="http://schemas.microsoft.com/office/powerpoint/2010/main" val="1879606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42E3B0C4-01FC-49B1-BBC2-F4B5D1904026}" type="slidenum">
              <a:rPr lang="en-US" smtClean="0"/>
              <a:pPr>
                <a:defRPr/>
              </a:pPr>
              <a:t>37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685800" y="4400550"/>
            <a:ext cx="5486400" cy="4357370"/>
          </a:xfrm>
          <a:noFill/>
          <a:ln/>
        </p:spPr>
        <p:txBody>
          <a:bodyPr/>
          <a:lstStyle/>
          <a:p>
            <a:endParaRPr lang="es-ES" sz="1000" dirty="0"/>
          </a:p>
        </p:txBody>
      </p:sp>
    </p:spTree>
    <p:extLst>
      <p:ext uri="{BB962C8B-B14F-4D97-AF65-F5344CB8AC3E}">
        <p14:creationId xmlns:p14="http://schemas.microsoft.com/office/powerpoint/2010/main" val="2018189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38</a:t>
            </a:fld>
            <a:endParaRPr lang="en-GB"/>
          </a:p>
        </p:txBody>
      </p:sp>
    </p:spTree>
    <p:extLst>
      <p:ext uri="{BB962C8B-B14F-4D97-AF65-F5344CB8AC3E}">
        <p14:creationId xmlns:p14="http://schemas.microsoft.com/office/powerpoint/2010/main" val="161069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4</a:t>
            </a:fld>
            <a:endParaRPr lang="en-GB"/>
          </a:p>
        </p:txBody>
      </p:sp>
    </p:spTree>
    <p:extLst>
      <p:ext uri="{BB962C8B-B14F-4D97-AF65-F5344CB8AC3E}">
        <p14:creationId xmlns:p14="http://schemas.microsoft.com/office/powerpoint/2010/main" val="2635906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5</a:t>
            </a:fld>
            <a:endParaRPr lang="en-GB"/>
          </a:p>
        </p:txBody>
      </p:sp>
    </p:spTree>
    <p:extLst>
      <p:ext uri="{BB962C8B-B14F-4D97-AF65-F5344CB8AC3E}">
        <p14:creationId xmlns:p14="http://schemas.microsoft.com/office/powerpoint/2010/main" val="1133347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DFD30-B39A-CD4A-BF92-51717FB2BF85}" type="slidenum">
              <a:rPr lang="en-US" smtClean="0"/>
              <a:pPr/>
              <a:t>6</a:t>
            </a:fld>
            <a:endParaRPr lang="en-US"/>
          </a:p>
        </p:txBody>
      </p:sp>
    </p:spTree>
    <p:extLst>
      <p:ext uri="{BB962C8B-B14F-4D97-AF65-F5344CB8AC3E}">
        <p14:creationId xmlns:p14="http://schemas.microsoft.com/office/powerpoint/2010/main" val="280159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marL="966056" indent="-428252"/>
            <a:endParaRPr lang="en-US" dirty="0">
              <a:solidFill>
                <a:srgbClr val="FF0000"/>
              </a:solidFill>
            </a:endParaRPr>
          </a:p>
        </p:txBody>
      </p:sp>
      <p:sp>
        <p:nvSpPr>
          <p:cNvPr id="19460" name="Slide Number Placeholder 3"/>
          <p:cNvSpPr>
            <a:spLocks noGrp="1"/>
          </p:cNvSpPr>
          <p:nvPr>
            <p:ph type="sldNum" sz="quarter" idx="5"/>
          </p:nvPr>
        </p:nvSpPr>
        <p:spPr/>
        <p:txBody>
          <a:bodyPr/>
          <a:lstStyle/>
          <a:p>
            <a:pPr defTabSz="927879">
              <a:defRPr/>
            </a:pPr>
            <a:fld id="{DECD3FD0-E7C3-4670-B294-2C172E908057}" type="slidenum">
              <a:rPr lang="en-US" smtClean="0">
                <a:ea typeface="MS PGothic" pitchFamily="34" charset="-128"/>
              </a:rPr>
              <a:pPr defTabSz="927879">
                <a:defRPr/>
              </a:pPr>
              <a:t>7</a:t>
            </a:fld>
            <a:endParaRPr lang="en-US">
              <a:ea typeface="MS PGothic" pitchFamily="34" charset="-128"/>
            </a:endParaRPr>
          </a:p>
        </p:txBody>
      </p:sp>
    </p:spTree>
    <p:extLst>
      <p:ext uri="{BB962C8B-B14F-4D97-AF65-F5344CB8AC3E}">
        <p14:creationId xmlns:p14="http://schemas.microsoft.com/office/powerpoint/2010/main" val="158363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solidFill>
                <a:srgbClr val="FF0000"/>
              </a:solidFill>
              <a:latin typeface="Times New Roman" charset="0"/>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20" eaLnBrk="0" hangingPunct="0">
              <a:defRPr sz="2900" b="1">
                <a:solidFill>
                  <a:srgbClr val="000000"/>
                </a:solidFill>
                <a:latin typeface="Arial" charset="0"/>
                <a:ea typeface="ＭＳ Ｐゴシック" charset="0"/>
                <a:cs typeface="ＭＳ Ｐゴシック" charset="0"/>
              </a:defRPr>
            </a:lvl1pPr>
            <a:lvl2pPr marL="776813" indent="-298774" defTabSz="929520" eaLnBrk="0" hangingPunct="0">
              <a:defRPr sz="2900" b="1">
                <a:solidFill>
                  <a:srgbClr val="000000"/>
                </a:solidFill>
                <a:latin typeface="Arial" charset="0"/>
                <a:ea typeface="ＭＳ Ｐゴシック" charset="0"/>
              </a:defRPr>
            </a:lvl2pPr>
            <a:lvl3pPr marL="1195097" indent="-239019" defTabSz="929520" eaLnBrk="0" hangingPunct="0">
              <a:defRPr sz="2900" b="1">
                <a:solidFill>
                  <a:srgbClr val="000000"/>
                </a:solidFill>
                <a:latin typeface="Arial" charset="0"/>
                <a:ea typeface="ＭＳ Ｐゴシック" charset="0"/>
              </a:defRPr>
            </a:lvl3pPr>
            <a:lvl4pPr marL="1673136" indent="-239019" defTabSz="929520" eaLnBrk="0" hangingPunct="0">
              <a:defRPr sz="2900" b="1">
                <a:solidFill>
                  <a:srgbClr val="000000"/>
                </a:solidFill>
                <a:latin typeface="Arial" charset="0"/>
                <a:ea typeface="ＭＳ Ｐゴシック" charset="0"/>
              </a:defRPr>
            </a:lvl4pPr>
            <a:lvl5pPr marL="2151175" indent="-239019" defTabSz="929520" eaLnBrk="0" hangingPunct="0">
              <a:defRPr sz="2900" b="1">
                <a:solidFill>
                  <a:srgbClr val="000000"/>
                </a:solidFill>
                <a:latin typeface="Arial" charset="0"/>
                <a:ea typeface="ＭＳ Ｐゴシック" charset="0"/>
              </a:defRPr>
            </a:lvl5pPr>
            <a:lvl6pPr marL="2629213" indent="-239019" defTabSz="929520" eaLnBrk="0" fontAlgn="base" hangingPunct="0">
              <a:spcBef>
                <a:spcPct val="0"/>
              </a:spcBef>
              <a:spcAft>
                <a:spcPct val="0"/>
              </a:spcAft>
              <a:defRPr sz="2900" b="1">
                <a:solidFill>
                  <a:srgbClr val="000000"/>
                </a:solidFill>
                <a:latin typeface="Arial" charset="0"/>
                <a:ea typeface="ＭＳ Ｐゴシック" charset="0"/>
              </a:defRPr>
            </a:lvl6pPr>
            <a:lvl7pPr marL="3107251" indent="-239019" defTabSz="929520" eaLnBrk="0" fontAlgn="base" hangingPunct="0">
              <a:spcBef>
                <a:spcPct val="0"/>
              </a:spcBef>
              <a:spcAft>
                <a:spcPct val="0"/>
              </a:spcAft>
              <a:defRPr sz="2900" b="1">
                <a:solidFill>
                  <a:srgbClr val="000000"/>
                </a:solidFill>
                <a:latin typeface="Arial" charset="0"/>
                <a:ea typeface="ＭＳ Ｐゴシック" charset="0"/>
              </a:defRPr>
            </a:lvl7pPr>
            <a:lvl8pPr marL="3585291" indent="-239019" defTabSz="929520" eaLnBrk="0" fontAlgn="base" hangingPunct="0">
              <a:spcBef>
                <a:spcPct val="0"/>
              </a:spcBef>
              <a:spcAft>
                <a:spcPct val="0"/>
              </a:spcAft>
              <a:defRPr sz="2900" b="1">
                <a:solidFill>
                  <a:srgbClr val="000000"/>
                </a:solidFill>
                <a:latin typeface="Arial" charset="0"/>
                <a:ea typeface="ＭＳ Ｐゴシック" charset="0"/>
              </a:defRPr>
            </a:lvl8pPr>
            <a:lvl9pPr marL="4063329" indent="-239019" defTabSz="929520" eaLnBrk="0" fontAlgn="base" hangingPunct="0">
              <a:spcBef>
                <a:spcPct val="0"/>
              </a:spcBef>
              <a:spcAft>
                <a:spcPct val="0"/>
              </a:spcAft>
              <a:defRPr sz="2900" b="1">
                <a:solidFill>
                  <a:srgbClr val="000000"/>
                </a:solidFill>
                <a:latin typeface="Arial" charset="0"/>
                <a:ea typeface="ＭＳ Ｐゴシック" charset="0"/>
              </a:defRPr>
            </a:lvl9pPr>
          </a:lstStyle>
          <a:p>
            <a:fld id="{B45D485F-0427-2C44-A3B0-649B9B9886C7}" type="slidenum">
              <a:rPr lang="en-US" sz="1200" b="0">
                <a:solidFill>
                  <a:schemeClr val="tx1"/>
                </a:solidFill>
                <a:latin typeface="Times New Roman" charset="0"/>
              </a:rPr>
              <a:pPr/>
              <a:t>8</a:t>
            </a:fld>
            <a:endParaRPr lang="en-US" sz="1200" b="0" dirty="0">
              <a:solidFill>
                <a:schemeClr val="tx1"/>
              </a:solidFill>
              <a:latin typeface="Times New Roman" charset="0"/>
            </a:endParaRPr>
          </a:p>
        </p:txBody>
      </p:sp>
    </p:spTree>
    <p:extLst>
      <p:ext uri="{BB962C8B-B14F-4D97-AF65-F5344CB8AC3E}">
        <p14:creationId xmlns:p14="http://schemas.microsoft.com/office/powerpoint/2010/main" val="1271301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xfrm>
            <a:off x="368300" y="334963"/>
            <a:ext cx="4075113" cy="2293937"/>
          </a:xfrm>
          <a:ln/>
        </p:spPr>
      </p:sp>
      <p:sp>
        <p:nvSpPr>
          <p:cNvPr id="187395" name="Notes Placeholder 2"/>
          <p:cNvSpPr>
            <a:spLocks noGrp="1"/>
          </p:cNvSpPr>
          <p:nvPr>
            <p:ph type="body" idx="1"/>
          </p:nvPr>
        </p:nvSpPr>
        <p:spPr>
          <a:xfrm>
            <a:off x="539994" y="2994025"/>
            <a:ext cx="5362332" cy="6126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3193F5FF-F3EF-461B-9F38-892779637E61}" type="slidenum">
              <a:rPr lang="en-US" smtClean="0"/>
              <a:pPr>
                <a:defRPr/>
              </a:pPr>
              <a:t>9</a:t>
            </a:fld>
            <a:endParaRPr lang="en-US"/>
          </a:p>
        </p:txBody>
      </p:sp>
    </p:spTree>
    <p:extLst>
      <p:ext uri="{BB962C8B-B14F-4D97-AF65-F5344CB8AC3E}">
        <p14:creationId xmlns:p14="http://schemas.microsoft.com/office/powerpoint/2010/main" val="153927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Tree>
    <p:extLst>
      <p:ext uri="{BB962C8B-B14F-4D97-AF65-F5344CB8AC3E}">
        <p14:creationId xmlns:p14="http://schemas.microsoft.com/office/powerpoint/2010/main" val="245372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412737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848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6535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3297853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6620" y="1647833"/>
            <a:ext cx="5416651"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801" y="1647833"/>
            <a:ext cx="5416652"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2854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6052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515922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629628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546098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75583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4069310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058745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914092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555150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028954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364791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276386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181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1"/>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1"/>
            <a:ext cx="4114800" cy="365125"/>
          </a:xfrm>
          <a:prstGeom prst="rect">
            <a:avLst/>
          </a:prstGeom>
        </p:spPr>
        <p:txBody>
          <a:bodyPr/>
          <a:lstStyle/>
          <a:p>
            <a:endParaRPr lang="fr-FR" dirty="0"/>
          </a:p>
        </p:txBody>
      </p:sp>
    </p:spTree>
    <p:extLst>
      <p:ext uri="{BB962C8B-B14F-4D97-AF65-F5344CB8AC3E}">
        <p14:creationId xmlns:p14="http://schemas.microsoft.com/office/powerpoint/2010/main" val="60715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86728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08631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333671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96755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7398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43753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18" Type="http://schemas.openxmlformats.org/officeDocument/2006/relationships/image" Target="../media/image1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0.png"/><Relationship Id="rId2" Type="http://schemas.openxmlformats.org/officeDocument/2006/relationships/slideLayout" Target="../slideLayouts/slideLayout16.xml"/><Relationship Id="rId16" Type="http://schemas.openxmlformats.org/officeDocument/2006/relationships/image" Target="../media/image4.png"/><Relationship Id="rId20"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9.jpeg"/><Relationship Id="rId10" Type="http://schemas.openxmlformats.org/officeDocument/2006/relationships/slideLayout" Target="../slideLayouts/slideLayout24.xml"/><Relationship Id="rId19" Type="http://schemas.openxmlformats.org/officeDocument/2006/relationships/image" Target="../media/image12.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Slide Number Placeholder 5"/>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25" name="Rectangle 24"/>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sp>
        <p:nvSpPr>
          <p:cNvPr id="33" name="Rectangle 32"/>
          <p:cNvSpPr/>
          <p:nvPr userDrawn="1"/>
        </p:nvSpPr>
        <p:spPr>
          <a:xfrm>
            <a:off x="9552384" y="79082"/>
            <a:ext cx="2496277"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1067661" y="145672"/>
            <a:ext cx="8341385" cy="556951"/>
          </a:xfrm>
          <a:prstGeom prst="rect">
            <a:avLst/>
          </a:prstGeom>
        </p:spPr>
        <p:txBody>
          <a:bodyPr vert="horz" lIns="91440" tIns="45720" rIns="91440" bIns="45720" rtlCol="0" anchor="ctr">
            <a:noAutofit/>
          </a:bodyPr>
          <a:lstStyle/>
          <a:p>
            <a:r>
              <a:rPr lang="fr-FR" dirty="0"/>
              <a:t>Modifiez le style du titre</a:t>
            </a:r>
          </a:p>
        </p:txBody>
      </p:sp>
      <p:pic>
        <p:nvPicPr>
          <p:cNvPr id="5" name="Pictur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037" y="79082"/>
            <a:ext cx="831388" cy="623541"/>
          </a:xfrm>
          <a:prstGeom prst="rect">
            <a:avLst/>
          </a:prstGeom>
        </p:spPr>
      </p:pic>
      <p:grpSp>
        <p:nvGrpSpPr>
          <p:cNvPr id="17" name="Group 16"/>
          <p:cNvGrpSpPr>
            <a:grpSpLocks noChangeAspect="1"/>
          </p:cNvGrpSpPr>
          <p:nvPr userDrawn="1"/>
        </p:nvGrpSpPr>
        <p:grpSpPr>
          <a:xfrm>
            <a:off x="9767361" y="78717"/>
            <a:ext cx="2068231" cy="566167"/>
            <a:chOff x="5364797" y="34608"/>
            <a:chExt cx="2212975" cy="807720"/>
          </a:xfrm>
        </p:grpSpPr>
        <p:pic>
          <p:nvPicPr>
            <p:cNvPr id="18" name="Picture 17" descr="https://pbs.twimg.com/profile_images/1284047522/FT_Logo_small_square_400x400.png"/>
            <p:cNvPicPr>
              <a:picLocks noChangeAspect="1"/>
            </p:cNvPicPr>
            <p:nvPr/>
          </p:nvPicPr>
          <p:blipFill rotWithShape="1">
            <a:blip r:embed="rId17" cstate="print">
              <a:extLst>
                <a:ext uri="{28A0092B-C50C-407E-A947-70E740481C1C}">
                  <a14:useLocalDpi xmlns:a14="http://schemas.microsoft.com/office/drawing/2010/main" val="0"/>
                </a:ext>
              </a:extLst>
            </a:blip>
            <a:srcRect l="10548" r="9159"/>
            <a:stretch/>
          </p:blipFill>
          <p:spPr bwMode="auto">
            <a:xfrm>
              <a:off x="6131242" y="75248"/>
              <a:ext cx="576580" cy="718185"/>
            </a:xfrm>
            <a:prstGeom prst="rect">
              <a:avLst/>
            </a:prstGeom>
            <a:noFill/>
            <a:ln>
              <a:noFill/>
            </a:ln>
          </p:spPr>
        </p:pic>
        <p:pic>
          <p:nvPicPr>
            <p:cNvPr id="19" name="Picture 18" descr="https://lh4.googleusercontent.com/-t990-x0zvus/AAAAAAAAAAI/AAAAAAAADFs/Vhp03ltg5N4/s0-c-k-no-ns/photo.jpg"/>
            <p:cNvPicPr>
              <a:picLocks noChangeAspect="1"/>
            </p:cNvPicPr>
            <p:nvPr/>
          </p:nvPicPr>
          <p:blipFill rotWithShape="1">
            <a:blip r:embed="rId18" cstate="print">
              <a:extLst>
                <a:ext uri="{28A0092B-C50C-407E-A947-70E740481C1C}">
                  <a14:useLocalDpi xmlns:a14="http://schemas.microsoft.com/office/drawing/2010/main" val="0"/>
                </a:ext>
              </a:extLst>
            </a:blip>
            <a:srcRect l="15250" t="7936" r="16335" b="11524"/>
            <a:stretch/>
          </p:blipFill>
          <p:spPr bwMode="auto">
            <a:xfrm>
              <a:off x="5364797" y="34608"/>
              <a:ext cx="681355" cy="791845"/>
            </a:xfrm>
            <a:prstGeom prst="rect">
              <a:avLst/>
            </a:prstGeom>
            <a:noFill/>
            <a:ln>
              <a:noFill/>
            </a:ln>
          </p:spPr>
        </p:pic>
        <p:pic>
          <p:nvPicPr>
            <p:cNvPr id="20" name="Picture 19" descr="../4_communication/0_logos/logo/biotopelogomail.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785927" y="50483"/>
              <a:ext cx="791845" cy="791845"/>
            </a:xfrm>
            <a:prstGeom prst="rect">
              <a:avLst/>
            </a:prstGeom>
            <a:noFill/>
            <a:ln>
              <a:noFill/>
            </a:ln>
          </p:spPr>
        </p:pic>
      </p:grpSp>
      <p:grpSp>
        <p:nvGrpSpPr>
          <p:cNvPr id="21" name="Group 20"/>
          <p:cNvGrpSpPr>
            <a:grpSpLocks noChangeAspect="1"/>
          </p:cNvGrpSpPr>
          <p:nvPr userDrawn="1"/>
        </p:nvGrpSpPr>
        <p:grpSpPr>
          <a:xfrm>
            <a:off x="92294" y="6329385"/>
            <a:ext cx="2938289" cy="499099"/>
            <a:chOff x="1566227" y="87948"/>
            <a:chExt cx="3496310" cy="791845"/>
          </a:xfrm>
        </p:grpSpPr>
        <p:pic>
          <p:nvPicPr>
            <p:cNvPr id="22" name="Image 3"/>
            <p:cNvPicPr>
              <a:picLocks noChangeAspect="1"/>
            </p:cNvPicPr>
            <p:nvPr/>
          </p:nvPicPr>
          <p:blipFill rotWithShape="1">
            <a:blip r:embed="rId20"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3" name="Imag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26" name="Picture 25" descr="C:\Users\Hugo Rainey\Documents\COMBO Project\Media &amp; Communications\Logos\AFD\image_galleryCAAVZY69.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408501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l" defTabSz="914400" rtl="0" eaLnBrk="1" latinLnBrk="0" hangingPunct="1">
        <a:lnSpc>
          <a:spcPct val="90000"/>
        </a:lnSpc>
        <a:spcBef>
          <a:spcPct val="0"/>
        </a:spcBef>
        <a:buNone/>
        <a:defRPr sz="4000" b="0" kern="1200">
          <a:solidFill>
            <a:schemeClr val="bg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lide Number Placeholder 5">
            <a:extLst>
              <a:ext uri="{FF2B5EF4-FFF2-40B4-BE49-F238E27FC236}">
                <a16:creationId xmlns:a16="http://schemas.microsoft.com/office/drawing/2014/main" id="{EEA2E753-0B2B-44B2-930B-0A00B3FEF5C7}"/>
              </a:ext>
            </a:extLst>
          </p:cNvPr>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8" name="Rectangle 7">
            <a:extLst>
              <a:ext uri="{FF2B5EF4-FFF2-40B4-BE49-F238E27FC236}">
                <a16:creationId xmlns:a16="http://schemas.microsoft.com/office/drawing/2014/main" id="{2324E298-72CD-450B-8436-1C1B1ABA12F0}"/>
              </a:ext>
            </a:extLst>
          </p:cNvPr>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pic>
        <p:nvPicPr>
          <p:cNvPr id="20" name="Picture 19">
            <a:extLst>
              <a:ext uri="{FF2B5EF4-FFF2-40B4-BE49-F238E27FC236}">
                <a16:creationId xmlns:a16="http://schemas.microsoft.com/office/drawing/2014/main" id="{2B9519DC-30F0-45C2-B6EC-314EFD2EF7E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294" y="79082"/>
            <a:ext cx="623541" cy="623541"/>
          </a:xfrm>
          <a:prstGeom prst="rect">
            <a:avLst/>
          </a:prstGeom>
        </p:spPr>
      </p:pic>
      <p:grpSp>
        <p:nvGrpSpPr>
          <p:cNvPr id="25" name="Group 24">
            <a:extLst>
              <a:ext uri="{FF2B5EF4-FFF2-40B4-BE49-F238E27FC236}">
                <a16:creationId xmlns:a16="http://schemas.microsoft.com/office/drawing/2014/main" id="{DB2EF246-FC36-4221-B181-7482C86BA41B}"/>
              </a:ext>
            </a:extLst>
          </p:cNvPr>
          <p:cNvGrpSpPr/>
          <p:nvPr userDrawn="1"/>
        </p:nvGrpSpPr>
        <p:grpSpPr>
          <a:xfrm>
            <a:off x="10215158" y="79082"/>
            <a:ext cx="1854927" cy="631903"/>
            <a:chOff x="9875520" y="79082"/>
            <a:chExt cx="1854927" cy="631903"/>
          </a:xfrm>
        </p:grpSpPr>
        <p:sp>
          <p:nvSpPr>
            <p:cNvPr id="9" name="Rectangle 8">
              <a:extLst>
                <a:ext uri="{FF2B5EF4-FFF2-40B4-BE49-F238E27FC236}">
                  <a16:creationId xmlns:a16="http://schemas.microsoft.com/office/drawing/2014/main" id="{AC1501C8-AC5B-49C4-8843-DE12951DFD43}"/>
                </a:ext>
              </a:extLst>
            </p:cNvPr>
            <p:cNvSpPr/>
            <p:nvPr userDrawn="1"/>
          </p:nvSpPr>
          <p:spPr>
            <a:xfrm>
              <a:off x="9875521" y="79082"/>
              <a:ext cx="1854926"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21" name="Group 20">
              <a:extLst>
                <a:ext uri="{FF2B5EF4-FFF2-40B4-BE49-F238E27FC236}">
                  <a16:creationId xmlns:a16="http://schemas.microsoft.com/office/drawing/2014/main" id="{9E6204AA-F7ED-45BA-9987-81C74FB357FE}"/>
                </a:ext>
              </a:extLst>
            </p:cNvPr>
            <p:cNvGrpSpPr>
              <a:grpSpLocks noChangeAspect="1"/>
            </p:cNvGrpSpPr>
            <p:nvPr userDrawn="1"/>
          </p:nvGrpSpPr>
          <p:grpSpPr>
            <a:xfrm>
              <a:off x="9875520" y="86684"/>
              <a:ext cx="1854926" cy="624301"/>
              <a:chOff x="2483768" y="1737508"/>
              <a:chExt cx="2830071" cy="952501"/>
            </a:xfrm>
          </p:grpSpPr>
          <p:pic>
            <p:nvPicPr>
              <p:cNvPr id="22" name="Picture 21">
                <a:extLst>
                  <a:ext uri="{FF2B5EF4-FFF2-40B4-BE49-F238E27FC236}">
                    <a16:creationId xmlns:a16="http://schemas.microsoft.com/office/drawing/2014/main" id="{EF087B1B-7B33-4495-BBBD-1DF8C6F0000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83768" y="1744880"/>
                <a:ext cx="936104" cy="936104"/>
              </a:xfrm>
              <a:prstGeom prst="rect">
                <a:avLst/>
              </a:prstGeom>
            </p:spPr>
          </p:pic>
          <p:pic>
            <p:nvPicPr>
              <p:cNvPr id="23" name="Picture 22">
                <a:extLst>
                  <a:ext uri="{FF2B5EF4-FFF2-40B4-BE49-F238E27FC236}">
                    <a16:creationId xmlns:a16="http://schemas.microsoft.com/office/drawing/2014/main" id="{7F9C8ABD-FFC7-440A-88F0-B33FF53CE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31127" y="1737508"/>
                <a:ext cx="952500" cy="952501"/>
              </a:xfrm>
              <a:prstGeom prst="rect">
                <a:avLst/>
              </a:prstGeom>
            </p:spPr>
          </p:pic>
          <p:pic>
            <p:nvPicPr>
              <p:cNvPr id="24" name="Picture 23">
                <a:extLst>
                  <a:ext uri="{FF2B5EF4-FFF2-40B4-BE49-F238E27FC236}">
                    <a16:creationId xmlns:a16="http://schemas.microsoft.com/office/drawing/2014/main" id="{1FA8E6BF-A56C-449B-A9B0-33269485644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4008" y="1814578"/>
                <a:ext cx="669831" cy="805408"/>
              </a:xfrm>
              <a:prstGeom prst="rect">
                <a:avLst/>
              </a:prstGeom>
            </p:spPr>
          </p:pic>
        </p:grpSp>
      </p:grpSp>
      <p:grpSp>
        <p:nvGrpSpPr>
          <p:cNvPr id="27" name="Group 26">
            <a:extLst>
              <a:ext uri="{FF2B5EF4-FFF2-40B4-BE49-F238E27FC236}">
                <a16:creationId xmlns:a16="http://schemas.microsoft.com/office/drawing/2014/main" id="{4BDA8A6E-7364-4707-A8BB-273E79DF6C1B}"/>
              </a:ext>
            </a:extLst>
          </p:cNvPr>
          <p:cNvGrpSpPr>
            <a:grpSpLocks noChangeAspect="1"/>
          </p:cNvGrpSpPr>
          <p:nvPr userDrawn="1"/>
        </p:nvGrpSpPr>
        <p:grpSpPr>
          <a:xfrm>
            <a:off x="92295" y="6153841"/>
            <a:ext cx="2494152" cy="564876"/>
            <a:chOff x="1566227" y="87948"/>
            <a:chExt cx="3496310" cy="791845"/>
          </a:xfrm>
        </p:grpSpPr>
        <p:pic>
          <p:nvPicPr>
            <p:cNvPr id="28" name="Image 3">
              <a:extLst>
                <a:ext uri="{FF2B5EF4-FFF2-40B4-BE49-F238E27FC236}">
                  <a16:creationId xmlns:a16="http://schemas.microsoft.com/office/drawing/2014/main" id="{800B7ECD-0DA9-42F9-98FC-FE74C8B035F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9" name="Image 5">
              <a:extLst>
                <a:ext uri="{FF2B5EF4-FFF2-40B4-BE49-F238E27FC236}">
                  <a16:creationId xmlns:a16="http://schemas.microsoft.com/office/drawing/2014/main" id="{BBCDD92C-052E-41A1-8EE9-A411666F7A7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30" name="Picture 29" descr="C:\Users\Hugo Rainey\Documents\COMBO Project\Media &amp; Communications\Logos\AFD\image_galleryCAAVZY69.png">
              <a:extLst>
                <a:ext uri="{FF2B5EF4-FFF2-40B4-BE49-F238E27FC236}">
                  <a16:creationId xmlns:a16="http://schemas.microsoft.com/office/drawing/2014/main" id="{C3544411-068D-4222-B208-DB44E221D440}"/>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11900847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1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5.jp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23.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22.xml"/><Relationship Id="rId16" Type="http://schemas.openxmlformats.org/officeDocument/2006/relationships/image" Target="../media/image60.png"/><Relationship Id="rId1" Type="http://schemas.openxmlformats.org/officeDocument/2006/relationships/slideLayout" Target="../slideLayouts/slideLayout16.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73.jpeg"/></Relationships>
</file>

<file path=ppt/slides/_rels/slide2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76.jpeg"/><Relationship Id="rId4" Type="http://schemas.openxmlformats.org/officeDocument/2006/relationships/image" Target="../media/image75.jpeg"/></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83.jpeg"/><Relationship Id="rId4" Type="http://schemas.openxmlformats.org/officeDocument/2006/relationships/image" Target="../media/image82.jpeg"/></Relationships>
</file>

<file path=ppt/slides/_rels/slide3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45.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jpe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33.xml.rels><?xml version="1.0" encoding="UTF-8" standalone="yes"?>
<Relationships xmlns="http://schemas.openxmlformats.org/package/2006/relationships"><Relationship Id="rId8" Type="http://schemas.openxmlformats.org/officeDocument/2006/relationships/image" Target="../media/image98.emf"/><Relationship Id="rId3" Type="http://schemas.openxmlformats.org/officeDocument/2006/relationships/image" Target="../media/image23.png"/><Relationship Id="rId7" Type="http://schemas.openxmlformats.org/officeDocument/2006/relationships/image" Target="../media/image97.emf"/><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image" Target="../media/image96.emf"/><Relationship Id="rId5" Type="http://schemas.openxmlformats.org/officeDocument/2006/relationships/image" Target="../media/image95.emf"/><Relationship Id="rId4" Type="http://schemas.openxmlformats.org/officeDocument/2006/relationships/image" Target="../media/image94.emf"/></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hyperlink" Target="https://portals.iucn.org/library/node/44900" TargetMode="External"/><Relationship Id="rId7" Type="http://schemas.openxmlformats.org/officeDocument/2006/relationships/image" Target="../media/image101.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hyperlink" Target="https://portals.iucn.org/library/node/44776"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30.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17319" y="1435375"/>
            <a:ext cx="7103206" cy="2800767"/>
          </a:xfrm>
          <a:prstGeom prst="rect">
            <a:avLst/>
          </a:prstGeom>
          <a:noFill/>
        </p:spPr>
        <p:txBody>
          <a:bodyPr wrap="square" rtlCol="0">
            <a:spAutoFit/>
          </a:bodyPr>
          <a:lstStyle/>
          <a:p>
            <a:pPr algn="ctr" defTabSz="768111"/>
            <a:r>
              <a:rPr lang="en-GB" sz="2400" dirty="0">
                <a:latin typeface="Calibri" panose="020F0502020204030204" pitchFamily="34" charset="0"/>
              </a:rPr>
              <a:t>Training Modules for Applying the Mitigation Hierarchy: </a:t>
            </a:r>
          </a:p>
          <a:p>
            <a:pPr algn="ctr" defTabSz="768111"/>
            <a:r>
              <a:rPr lang="en-GB" sz="2400" dirty="0">
                <a:latin typeface="Calibri" panose="020F0502020204030204" pitchFamily="34" charset="0"/>
              </a:rPr>
              <a:t>Planning Policy and Projects for No Net Loss or a Net Gain of Biodiversity</a:t>
            </a:r>
          </a:p>
          <a:p>
            <a:pPr algn="ctr" defTabSz="768111"/>
            <a:endParaRPr lang="fr-FR" sz="2400" b="1" dirty="0">
              <a:latin typeface="Calibri" panose="020F0502020204030204" pitchFamily="34" charset="0"/>
            </a:endParaRPr>
          </a:p>
          <a:p>
            <a:pPr algn="ctr" defTabSz="768111"/>
            <a:r>
              <a:rPr lang="fr-FR" sz="2800" b="1" dirty="0" smtClean="0">
                <a:solidFill>
                  <a:schemeClr val="bg1"/>
                </a:solidFill>
                <a:latin typeface="Calibri" panose="020F0502020204030204" pitchFamily="34" charset="0"/>
              </a:rPr>
              <a:t>Module 13</a:t>
            </a:r>
          </a:p>
          <a:p>
            <a:pPr algn="ctr" defTabSz="768111"/>
            <a:r>
              <a:rPr lang="fr-FR" sz="2800" b="1" dirty="0" smtClean="0">
                <a:solidFill>
                  <a:schemeClr val="bg1"/>
                </a:solidFill>
                <a:latin typeface="Calibri" panose="020F0502020204030204" pitchFamily="34" charset="0"/>
              </a:rPr>
              <a:t>Standards</a:t>
            </a:r>
            <a:endParaRPr lang="fr-FR" sz="2400" b="1" dirty="0">
              <a:latin typeface="Calibri" panose="020F0502020204030204" pitchFamily="34" charset="0"/>
            </a:endParaRPr>
          </a:p>
          <a:p>
            <a:pPr algn="ctr" defTabSz="768111"/>
            <a:endParaRPr lang="fr-FR" sz="2400" b="1" dirty="0">
              <a:latin typeface="Calibri" panose="020F0502020204030204" pitchFamily="34" charset="0"/>
            </a:endParaRPr>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643825" y="141513"/>
            <a:ext cx="8338375" cy="646331"/>
          </a:xfrm>
          <a:prstGeom prst="rect">
            <a:avLst/>
          </a:prstGeom>
          <a:noFill/>
        </p:spPr>
        <p:txBody>
          <a:bodyPr wrap="square" rtlCol="0">
            <a:spAutoFit/>
          </a:bodyPr>
          <a:lstStyle/>
          <a:p>
            <a:pPr algn="ctr" defTabSz="768111"/>
            <a:r>
              <a:rPr lang="fr-FR" sz="3600" b="1" dirty="0" smtClean="0">
                <a:solidFill>
                  <a:schemeClr val="bg1"/>
                </a:solidFill>
                <a:latin typeface="Calibri" panose="020F0502020204030204" pitchFamily="34" charset="0"/>
              </a:rPr>
              <a:t>Module 13 – Standards</a:t>
            </a:r>
            <a:endParaRPr lang="pt-PT" sz="3600" b="1" dirty="0">
              <a:solidFill>
                <a:schemeClr val="bg1"/>
              </a:solidFill>
              <a:latin typeface="Calibri" panose="020F0502020204030204" pitchFamily="34" charset="0"/>
            </a:endParaRPr>
          </a:p>
        </p:txBody>
      </p:sp>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10" y="1652429"/>
            <a:ext cx="3708224" cy="3708224"/>
          </a:xfrm>
          <a:prstGeom prst="rect">
            <a:avLst/>
          </a:prstGeom>
          <a:ln>
            <a:noFill/>
          </a:ln>
        </p:spPr>
      </p:pic>
    </p:spTree>
    <p:extLst>
      <p:ext uri="{BB962C8B-B14F-4D97-AF65-F5344CB8AC3E}">
        <p14:creationId xmlns:p14="http://schemas.microsoft.com/office/powerpoint/2010/main" val="136522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ChangeArrowheads="1"/>
          </p:cNvSpPr>
          <p:nvPr/>
        </p:nvSpPr>
        <p:spPr bwMode="auto">
          <a:xfrm>
            <a:off x="1676400" y="38100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36600" lvl="2" indent="-368300" eaLnBrk="0" hangingPunct="0">
              <a:lnSpc>
                <a:spcPct val="80000"/>
              </a:lnSpc>
              <a:spcBef>
                <a:spcPct val="20000"/>
              </a:spcBef>
              <a:buFontTx/>
              <a:buChar char="•"/>
            </a:pPr>
            <a:endParaRPr lang="en-GB"/>
          </a:p>
        </p:txBody>
      </p:sp>
      <p:sp>
        <p:nvSpPr>
          <p:cNvPr id="63493" name="Text Box 6"/>
          <p:cNvSpPr txBox="1">
            <a:spLocks noChangeArrowheads="1"/>
          </p:cNvSpPr>
          <p:nvPr/>
        </p:nvSpPr>
        <p:spPr bwMode="auto">
          <a:xfrm>
            <a:off x="1524000" y="115889"/>
            <a:ext cx="9144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pitchFamily="34" charset="0"/>
                <a:cs typeface="Arial" pitchFamily="34" charset="0"/>
              </a:defRPr>
            </a:lvl1pPr>
            <a:lvl2pPr marL="742950" indent="-285750" eaLnBrk="0" hangingPunct="0">
              <a:defRPr sz="2800" b="1">
                <a:solidFill>
                  <a:srgbClr val="000000"/>
                </a:solidFill>
                <a:latin typeface="Arial" pitchFamily="34" charset="0"/>
                <a:cs typeface="Arial" pitchFamily="34" charset="0"/>
              </a:defRPr>
            </a:lvl2pPr>
            <a:lvl3pPr marL="1143000" indent="-228600" eaLnBrk="0" hangingPunct="0">
              <a:defRPr sz="2800" b="1">
                <a:solidFill>
                  <a:srgbClr val="000000"/>
                </a:solidFill>
                <a:latin typeface="Arial" pitchFamily="34" charset="0"/>
                <a:cs typeface="Arial" pitchFamily="34" charset="0"/>
              </a:defRPr>
            </a:lvl3pPr>
            <a:lvl4pPr marL="1600200" indent="-228600" eaLnBrk="0" hangingPunct="0">
              <a:defRPr sz="2800" b="1">
                <a:solidFill>
                  <a:srgbClr val="000000"/>
                </a:solidFill>
                <a:latin typeface="Arial" pitchFamily="34" charset="0"/>
                <a:cs typeface="Arial" pitchFamily="34" charset="0"/>
              </a:defRPr>
            </a:lvl4pPr>
            <a:lvl5pPr marL="2057400" indent="-228600" eaLnBrk="0" hangingPunct="0">
              <a:defRPr sz="2800" b="1">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sz="2800" b="1">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sz="2800" b="1">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sz="2800" b="1">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sz="2800" b="1">
                <a:solidFill>
                  <a:srgbClr val="000000"/>
                </a:solidFill>
                <a:latin typeface="Arial" pitchFamily="34" charset="0"/>
                <a:cs typeface="Arial" pitchFamily="34" charset="0"/>
              </a:defRPr>
            </a:lvl9pPr>
          </a:lstStyle>
          <a:p>
            <a:pPr algn="ctr">
              <a:lnSpc>
                <a:spcPct val="90000"/>
              </a:lnSpc>
            </a:pPr>
            <a:r>
              <a:rPr lang="en-US" sz="3200" dirty="0">
                <a:solidFill>
                  <a:schemeClr val="bg1"/>
                </a:solidFill>
              </a:rPr>
              <a:t>IFC PS6: Critical habitat</a:t>
            </a:r>
          </a:p>
        </p:txBody>
      </p:sp>
      <p:sp>
        <p:nvSpPr>
          <p:cNvPr id="8" name="Content Placeholder 2"/>
          <p:cNvSpPr>
            <a:spLocks noGrp="1"/>
          </p:cNvSpPr>
          <p:nvPr>
            <p:ph idx="1"/>
          </p:nvPr>
        </p:nvSpPr>
        <p:spPr>
          <a:xfrm>
            <a:off x="363739" y="878112"/>
            <a:ext cx="8517560" cy="6089650"/>
          </a:xfrm>
        </p:spPr>
        <p:txBody>
          <a:bodyPr>
            <a:normAutofit/>
          </a:bodyPr>
          <a:lstStyle/>
          <a:p>
            <a:pPr marL="290513" indent="-290513">
              <a:lnSpc>
                <a:spcPct val="120000"/>
              </a:lnSpc>
              <a:spcBef>
                <a:spcPts val="0"/>
              </a:spcBef>
              <a:buNone/>
              <a:defRPr/>
            </a:pPr>
            <a:endParaRPr lang="en-US" sz="1900" u="sng" dirty="0">
              <a:solidFill>
                <a:sysClr val="windowText" lastClr="000000"/>
              </a:solidFill>
              <a:latin typeface="Arial" pitchFamily="34" charset="0"/>
              <a:cs typeface="Arial" pitchFamily="34" charset="0"/>
            </a:endParaRPr>
          </a:p>
          <a:p>
            <a:pPr marL="290513" indent="-290513">
              <a:lnSpc>
                <a:spcPct val="120000"/>
              </a:lnSpc>
              <a:spcBef>
                <a:spcPts val="0"/>
              </a:spcBef>
              <a:buNone/>
              <a:defRPr/>
            </a:pPr>
            <a:r>
              <a:rPr lang="en-US" sz="1900" dirty="0">
                <a:solidFill>
                  <a:sysClr val="windowText" lastClr="000000"/>
                </a:solidFill>
                <a:latin typeface="Arial" pitchFamily="34" charset="0"/>
                <a:cs typeface="Arial" pitchFamily="34" charset="0"/>
              </a:rPr>
              <a:t>	</a:t>
            </a:r>
            <a:r>
              <a:rPr lang="en-US" sz="1900" u="sng" dirty="0">
                <a:solidFill>
                  <a:sysClr val="windowText" lastClr="000000"/>
                </a:solidFill>
                <a:latin typeface="Arial" pitchFamily="34" charset="0"/>
                <a:cs typeface="Arial" pitchFamily="34" charset="0"/>
              </a:rPr>
              <a:t>Areas with high biodiversity value</a:t>
            </a:r>
            <a:r>
              <a:rPr lang="en-US" sz="1900" dirty="0">
                <a:solidFill>
                  <a:sysClr val="windowText" lastClr="000000"/>
                </a:solidFill>
                <a:latin typeface="Arial" pitchFamily="34" charset="0"/>
                <a:cs typeface="Arial" pitchFamily="34" charset="0"/>
              </a:rPr>
              <a:t>, including:</a:t>
            </a:r>
          </a:p>
          <a:p>
            <a:pPr marL="290513" indent="-290513">
              <a:lnSpc>
                <a:spcPct val="120000"/>
              </a:lnSpc>
              <a:spcBef>
                <a:spcPts val="1200"/>
              </a:spcBef>
              <a:defRPr/>
            </a:pPr>
            <a:endParaRPr lang="en-US" sz="1200" dirty="0">
              <a:solidFill>
                <a:sysClr val="windowText" lastClr="000000"/>
              </a:solidFill>
              <a:latin typeface="Arial" pitchFamily="34" charset="0"/>
              <a:cs typeface="Arial" pitchFamily="34" charset="0"/>
            </a:endParaRPr>
          </a:p>
          <a:p>
            <a:pPr marL="808038" indent="-625475">
              <a:lnSpc>
                <a:spcPct val="120000"/>
              </a:lnSpc>
              <a:spcBef>
                <a:spcPts val="1200"/>
              </a:spcBef>
              <a:buFontTx/>
              <a:buAutoNum type="romanLcParenBoth"/>
              <a:defRPr/>
            </a:pPr>
            <a:r>
              <a:rPr lang="en-US" sz="1900" dirty="0">
                <a:solidFill>
                  <a:sysClr val="windowText" lastClr="000000"/>
                </a:solidFill>
                <a:latin typeface="Arial" pitchFamily="34" charset="0"/>
                <a:cs typeface="Arial" pitchFamily="34" charset="0"/>
              </a:rPr>
              <a:t>habitat of significant importance to </a:t>
            </a:r>
            <a:r>
              <a:rPr lang="en-US" sz="1900" dirty="0">
                <a:solidFill>
                  <a:srgbClr val="0070C0"/>
                </a:solidFill>
                <a:latin typeface="Arial" pitchFamily="34" charset="0"/>
                <a:cs typeface="Arial" pitchFamily="34" charset="0"/>
              </a:rPr>
              <a:t>Critically Endangered and/or Endangered </a:t>
            </a:r>
            <a:r>
              <a:rPr lang="en-US" sz="1900" dirty="0">
                <a:solidFill>
                  <a:sysClr val="windowText" lastClr="000000"/>
                </a:solidFill>
                <a:latin typeface="Arial" pitchFamily="34" charset="0"/>
                <a:cs typeface="Arial" pitchFamily="34" charset="0"/>
              </a:rPr>
              <a:t>species;</a:t>
            </a:r>
          </a:p>
          <a:p>
            <a:pPr marL="808038" indent="-625475">
              <a:lnSpc>
                <a:spcPct val="120000"/>
              </a:lnSpc>
              <a:spcBef>
                <a:spcPts val="1200"/>
              </a:spcBef>
              <a:buFontTx/>
              <a:buAutoNum type="romanLcParenBoth"/>
              <a:defRPr/>
            </a:pPr>
            <a:r>
              <a:rPr lang="en-US" sz="1900" dirty="0">
                <a:solidFill>
                  <a:sysClr val="windowText" lastClr="000000"/>
                </a:solidFill>
                <a:latin typeface="Arial" pitchFamily="34" charset="0"/>
                <a:cs typeface="Arial" pitchFamily="34" charset="0"/>
              </a:rPr>
              <a:t>habitat of significant importance to </a:t>
            </a:r>
            <a:r>
              <a:rPr lang="en-US" sz="1900" dirty="0">
                <a:solidFill>
                  <a:srgbClr val="0070C0"/>
                </a:solidFill>
                <a:latin typeface="Arial" pitchFamily="34" charset="0"/>
                <a:cs typeface="Arial" pitchFamily="34" charset="0"/>
              </a:rPr>
              <a:t>endemic</a:t>
            </a:r>
            <a:r>
              <a:rPr lang="en-US" sz="1900" dirty="0">
                <a:solidFill>
                  <a:sysClr val="windowText" lastClr="000000"/>
                </a:solidFill>
                <a:latin typeface="Arial" pitchFamily="34" charset="0"/>
                <a:cs typeface="Arial" pitchFamily="34" charset="0"/>
              </a:rPr>
              <a:t> and/or </a:t>
            </a:r>
            <a:r>
              <a:rPr lang="en-US" sz="1900" dirty="0">
                <a:solidFill>
                  <a:srgbClr val="0070C0"/>
                </a:solidFill>
                <a:latin typeface="Arial" pitchFamily="34" charset="0"/>
                <a:cs typeface="Arial" pitchFamily="34" charset="0"/>
              </a:rPr>
              <a:t>restricted-range </a:t>
            </a:r>
            <a:r>
              <a:rPr lang="en-US" sz="1900" dirty="0">
                <a:solidFill>
                  <a:sysClr val="windowText" lastClr="000000"/>
                </a:solidFill>
                <a:latin typeface="Arial" pitchFamily="34" charset="0"/>
                <a:cs typeface="Arial" pitchFamily="34" charset="0"/>
              </a:rPr>
              <a:t>species; </a:t>
            </a:r>
          </a:p>
          <a:p>
            <a:pPr marL="808038" indent="-625475">
              <a:lnSpc>
                <a:spcPct val="120000"/>
              </a:lnSpc>
              <a:spcBef>
                <a:spcPts val="1200"/>
              </a:spcBef>
              <a:buFontTx/>
              <a:buAutoNum type="romanLcParenBoth" startAt="3"/>
              <a:defRPr/>
            </a:pPr>
            <a:r>
              <a:rPr lang="en-US" sz="1900" dirty="0">
                <a:solidFill>
                  <a:sysClr val="windowText" lastClr="000000"/>
                </a:solidFill>
                <a:latin typeface="Arial" pitchFamily="34" charset="0"/>
                <a:cs typeface="Arial" pitchFamily="34" charset="0"/>
              </a:rPr>
              <a:t>habitat supporting </a:t>
            </a:r>
            <a:r>
              <a:rPr lang="en-US" sz="1900" dirty="0">
                <a:solidFill>
                  <a:srgbClr val="0070C0"/>
                </a:solidFill>
                <a:latin typeface="Arial" pitchFamily="34" charset="0"/>
                <a:cs typeface="Arial" pitchFamily="34" charset="0"/>
              </a:rPr>
              <a:t>globally significant concentrations of migratory species </a:t>
            </a:r>
            <a:r>
              <a:rPr lang="en-US" sz="1900" dirty="0">
                <a:solidFill>
                  <a:sysClr val="windowText" lastClr="000000"/>
                </a:solidFill>
                <a:latin typeface="Arial" pitchFamily="34" charset="0"/>
                <a:cs typeface="Arial" pitchFamily="34" charset="0"/>
              </a:rPr>
              <a:t>and/or </a:t>
            </a:r>
            <a:r>
              <a:rPr lang="en-US" sz="1900" dirty="0" err="1">
                <a:solidFill>
                  <a:srgbClr val="0070C0"/>
                </a:solidFill>
                <a:latin typeface="Arial" pitchFamily="34" charset="0"/>
                <a:cs typeface="Arial" pitchFamily="34" charset="0"/>
              </a:rPr>
              <a:t>congregatory</a:t>
            </a:r>
            <a:r>
              <a:rPr lang="en-US" sz="1900" dirty="0">
                <a:solidFill>
                  <a:srgbClr val="0070C0"/>
                </a:solidFill>
                <a:latin typeface="Arial" pitchFamily="34" charset="0"/>
                <a:cs typeface="Arial" pitchFamily="34" charset="0"/>
              </a:rPr>
              <a:t> species</a:t>
            </a:r>
            <a:r>
              <a:rPr lang="en-US" sz="1900" dirty="0">
                <a:solidFill>
                  <a:sysClr val="windowText" lastClr="000000"/>
                </a:solidFill>
                <a:latin typeface="Arial" pitchFamily="34" charset="0"/>
                <a:cs typeface="Arial" pitchFamily="34" charset="0"/>
              </a:rPr>
              <a:t>;</a:t>
            </a:r>
          </a:p>
          <a:p>
            <a:pPr marL="808038" indent="-625475">
              <a:lnSpc>
                <a:spcPct val="120000"/>
              </a:lnSpc>
              <a:spcBef>
                <a:spcPts val="1200"/>
              </a:spcBef>
              <a:buFontTx/>
              <a:buAutoNum type="romanLcParenBoth" startAt="3"/>
              <a:defRPr/>
            </a:pPr>
            <a:r>
              <a:rPr lang="en-US" sz="1900" dirty="0">
                <a:solidFill>
                  <a:sysClr val="windowText" lastClr="000000"/>
                </a:solidFill>
                <a:latin typeface="Arial" pitchFamily="34" charset="0"/>
                <a:cs typeface="Arial" pitchFamily="34" charset="0"/>
              </a:rPr>
              <a:t>highly </a:t>
            </a:r>
            <a:r>
              <a:rPr lang="en-US" sz="1900" dirty="0">
                <a:solidFill>
                  <a:srgbClr val="0070C0"/>
                </a:solidFill>
                <a:latin typeface="Arial" pitchFamily="34" charset="0"/>
                <a:cs typeface="Arial" pitchFamily="34" charset="0"/>
              </a:rPr>
              <a:t>threatened</a:t>
            </a:r>
            <a:r>
              <a:rPr lang="en-US" sz="1900" dirty="0">
                <a:solidFill>
                  <a:sysClr val="windowText" lastClr="000000"/>
                </a:solidFill>
                <a:latin typeface="Arial" pitchFamily="34" charset="0"/>
                <a:cs typeface="Arial" pitchFamily="34" charset="0"/>
              </a:rPr>
              <a:t> and/or </a:t>
            </a:r>
            <a:r>
              <a:rPr lang="en-US" sz="1900" dirty="0">
                <a:solidFill>
                  <a:srgbClr val="0070C0"/>
                </a:solidFill>
                <a:latin typeface="Arial" pitchFamily="34" charset="0"/>
                <a:cs typeface="Arial" pitchFamily="34" charset="0"/>
              </a:rPr>
              <a:t>unique ecosystems</a:t>
            </a:r>
            <a:r>
              <a:rPr lang="en-US" sz="1900" dirty="0">
                <a:solidFill>
                  <a:sysClr val="windowText" lastClr="000000"/>
                </a:solidFill>
                <a:latin typeface="Arial" pitchFamily="34" charset="0"/>
                <a:cs typeface="Arial" pitchFamily="34" charset="0"/>
              </a:rPr>
              <a:t>; and/or</a:t>
            </a:r>
          </a:p>
          <a:p>
            <a:pPr marL="808038" indent="-625475">
              <a:lnSpc>
                <a:spcPct val="120000"/>
              </a:lnSpc>
              <a:spcBef>
                <a:spcPts val="1200"/>
              </a:spcBef>
              <a:buFontTx/>
              <a:buAutoNum type="romanLcParenBoth" startAt="3"/>
              <a:defRPr/>
            </a:pPr>
            <a:r>
              <a:rPr lang="en-US" sz="1900" dirty="0">
                <a:solidFill>
                  <a:sysClr val="windowText" lastClr="000000"/>
                </a:solidFill>
                <a:latin typeface="Arial" pitchFamily="34" charset="0"/>
                <a:cs typeface="Arial" pitchFamily="34" charset="0"/>
              </a:rPr>
              <a:t>areas associated with key </a:t>
            </a:r>
            <a:r>
              <a:rPr lang="en-US" sz="1900" dirty="0">
                <a:solidFill>
                  <a:srgbClr val="0070C0"/>
                </a:solidFill>
                <a:latin typeface="Arial" pitchFamily="34" charset="0"/>
                <a:cs typeface="Arial" pitchFamily="34" charset="0"/>
              </a:rPr>
              <a:t>evolutionary processes</a:t>
            </a:r>
            <a:r>
              <a:rPr lang="en-US" sz="1900" dirty="0">
                <a:solidFill>
                  <a:sysClr val="windowText" lastClr="000000"/>
                </a:solidFill>
                <a:latin typeface="Arial" pitchFamily="34" charset="0"/>
                <a:cs typeface="Arial" pitchFamily="34" charset="0"/>
              </a:rPr>
              <a:t>.</a:t>
            </a:r>
          </a:p>
          <a:p>
            <a:pPr>
              <a:defRPr/>
            </a:pPr>
            <a:endParaRPr lang="en-US" dirty="0"/>
          </a:p>
        </p:txBody>
      </p:sp>
      <p:pic>
        <p:nvPicPr>
          <p:cNvPr id="5" name="Picture 2">
            <a:extLst>
              <a:ext uri="{FF2B5EF4-FFF2-40B4-BE49-F238E27FC236}">
                <a16:creationId xmlns:a16="http://schemas.microsoft.com/office/drawing/2014/main" id="{1415E3DD-5E2C-41ED-9EFD-CB17A8B52B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 b="34388"/>
          <a:stretch/>
        </p:blipFill>
        <p:spPr bwMode="auto">
          <a:xfrm>
            <a:off x="8881298" y="4355109"/>
            <a:ext cx="3066645" cy="162477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07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ChangeArrowheads="1"/>
          </p:cNvSpPr>
          <p:nvPr/>
        </p:nvSpPr>
        <p:spPr bwMode="auto">
          <a:xfrm>
            <a:off x="1676400" y="38100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36600" lvl="2" indent="-368300" eaLnBrk="0" hangingPunct="0">
              <a:lnSpc>
                <a:spcPct val="80000"/>
              </a:lnSpc>
              <a:spcBef>
                <a:spcPct val="20000"/>
              </a:spcBef>
              <a:buFontTx/>
              <a:buChar char="•"/>
            </a:pPr>
            <a:endParaRPr lang="en-GB"/>
          </a:p>
        </p:txBody>
      </p:sp>
      <p:sp>
        <p:nvSpPr>
          <p:cNvPr id="63493" name="Text Box 6"/>
          <p:cNvSpPr txBox="1">
            <a:spLocks noChangeArrowheads="1"/>
          </p:cNvSpPr>
          <p:nvPr/>
        </p:nvSpPr>
        <p:spPr bwMode="auto">
          <a:xfrm>
            <a:off x="1524000" y="115889"/>
            <a:ext cx="9144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pitchFamily="34" charset="0"/>
                <a:cs typeface="Arial" pitchFamily="34" charset="0"/>
              </a:defRPr>
            </a:lvl1pPr>
            <a:lvl2pPr marL="742950" indent="-285750" eaLnBrk="0" hangingPunct="0">
              <a:defRPr sz="2800" b="1">
                <a:solidFill>
                  <a:srgbClr val="000000"/>
                </a:solidFill>
                <a:latin typeface="Arial" pitchFamily="34" charset="0"/>
                <a:cs typeface="Arial" pitchFamily="34" charset="0"/>
              </a:defRPr>
            </a:lvl2pPr>
            <a:lvl3pPr marL="1143000" indent="-228600" eaLnBrk="0" hangingPunct="0">
              <a:defRPr sz="2800" b="1">
                <a:solidFill>
                  <a:srgbClr val="000000"/>
                </a:solidFill>
                <a:latin typeface="Arial" pitchFamily="34" charset="0"/>
                <a:cs typeface="Arial" pitchFamily="34" charset="0"/>
              </a:defRPr>
            </a:lvl3pPr>
            <a:lvl4pPr marL="1600200" indent="-228600" eaLnBrk="0" hangingPunct="0">
              <a:defRPr sz="2800" b="1">
                <a:solidFill>
                  <a:srgbClr val="000000"/>
                </a:solidFill>
                <a:latin typeface="Arial" pitchFamily="34" charset="0"/>
                <a:cs typeface="Arial" pitchFamily="34" charset="0"/>
              </a:defRPr>
            </a:lvl4pPr>
            <a:lvl5pPr marL="2057400" indent="-228600" eaLnBrk="0" hangingPunct="0">
              <a:defRPr sz="2800" b="1">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sz="2800" b="1">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sz="2800" b="1">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sz="2800" b="1">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sz="2800" b="1">
                <a:solidFill>
                  <a:srgbClr val="000000"/>
                </a:solidFill>
                <a:latin typeface="Arial" pitchFamily="34" charset="0"/>
                <a:cs typeface="Arial" pitchFamily="34" charset="0"/>
              </a:defRPr>
            </a:lvl9pPr>
          </a:lstStyle>
          <a:p>
            <a:pPr algn="ctr">
              <a:lnSpc>
                <a:spcPct val="90000"/>
              </a:lnSpc>
            </a:pPr>
            <a:r>
              <a:rPr lang="en-US" sz="3200" dirty="0">
                <a:solidFill>
                  <a:schemeClr val="bg1"/>
                </a:solidFill>
              </a:rPr>
              <a:t>IFC PS6: Critical habitat</a:t>
            </a:r>
          </a:p>
        </p:txBody>
      </p:sp>
      <p:sp>
        <p:nvSpPr>
          <p:cNvPr id="8" name="Content Placeholder 2"/>
          <p:cNvSpPr>
            <a:spLocks noGrp="1"/>
          </p:cNvSpPr>
          <p:nvPr>
            <p:ph idx="1"/>
          </p:nvPr>
        </p:nvSpPr>
        <p:spPr>
          <a:xfrm>
            <a:off x="391188" y="898915"/>
            <a:ext cx="10713638" cy="6089650"/>
          </a:xfrm>
        </p:spPr>
        <p:txBody>
          <a:bodyPr>
            <a:normAutofit/>
          </a:bodyPr>
          <a:lstStyle/>
          <a:p>
            <a:pPr marL="290513" indent="-290513">
              <a:lnSpc>
                <a:spcPct val="120000"/>
              </a:lnSpc>
              <a:spcBef>
                <a:spcPts val="0"/>
              </a:spcBef>
              <a:defRPr/>
            </a:pPr>
            <a:r>
              <a:rPr lang="en-US" sz="1900" u="sng" dirty="0">
                <a:latin typeface="Arial" pitchFamily="34" charset="0"/>
                <a:cs typeface="Arial" pitchFamily="34" charset="0"/>
              </a:rPr>
              <a:t>No project unless </a:t>
            </a:r>
            <a:r>
              <a:rPr lang="en-US" sz="1900" dirty="0">
                <a:latin typeface="Arial" pitchFamily="34" charset="0"/>
                <a:cs typeface="Arial" pitchFamily="34" charset="0"/>
              </a:rPr>
              <a:t>client has demonstrated: </a:t>
            </a:r>
          </a:p>
          <a:p>
            <a:pPr marL="914400" indent="-406400">
              <a:lnSpc>
                <a:spcPct val="120000"/>
              </a:lnSpc>
              <a:spcBef>
                <a:spcPts val="0"/>
              </a:spcBef>
              <a:defRPr/>
            </a:pPr>
            <a:r>
              <a:rPr lang="en-US" sz="1900" dirty="0">
                <a:solidFill>
                  <a:srgbClr val="0070C0"/>
                </a:solidFill>
                <a:latin typeface="Arial" pitchFamily="34" charset="0"/>
                <a:cs typeface="Arial" pitchFamily="34" charset="0"/>
              </a:rPr>
              <a:t>No other viable alternatives </a:t>
            </a:r>
            <a:r>
              <a:rPr lang="en-US" sz="1900" dirty="0">
                <a:solidFill>
                  <a:sysClr val="windowText" lastClr="000000"/>
                </a:solidFill>
                <a:latin typeface="Arial" pitchFamily="34" charset="0"/>
                <a:cs typeface="Arial" pitchFamily="34" charset="0"/>
              </a:rPr>
              <a:t>within the region exist for development  of the project on modified  or natural habitats that are not critical;</a:t>
            </a:r>
          </a:p>
          <a:p>
            <a:pPr marL="914400" indent="-406400">
              <a:lnSpc>
                <a:spcPct val="120000"/>
              </a:lnSpc>
              <a:spcBef>
                <a:spcPts val="0"/>
              </a:spcBef>
              <a:defRPr/>
            </a:pPr>
            <a:r>
              <a:rPr lang="en-US" sz="1900" dirty="0">
                <a:latin typeface="Arial" pitchFamily="34" charset="0"/>
                <a:cs typeface="Arial" pitchFamily="34" charset="0"/>
              </a:rPr>
              <a:t>Project doesn’t lead to </a:t>
            </a:r>
            <a:r>
              <a:rPr lang="en-US" sz="1900" dirty="0">
                <a:solidFill>
                  <a:srgbClr val="0070C0"/>
                </a:solidFill>
                <a:latin typeface="Arial" pitchFamily="34" charset="0"/>
                <a:cs typeface="Arial" pitchFamily="34" charset="0"/>
              </a:rPr>
              <a:t>measurable adverse impacts on biodiversity values for which critical habitat designated and on ecological processes supporting them;</a:t>
            </a:r>
          </a:p>
          <a:p>
            <a:pPr marL="914400" indent="-406400">
              <a:lnSpc>
                <a:spcPct val="120000"/>
              </a:lnSpc>
              <a:spcBef>
                <a:spcPts val="0"/>
              </a:spcBef>
              <a:defRPr/>
            </a:pPr>
            <a:r>
              <a:rPr lang="en-US" sz="1900" dirty="0">
                <a:latin typeface="Arial" pitchFamily="34" charset="0"/>
                <a:cs typeface="Arial" pitchFamily="34" charset="0"/>
              </a:rPr>
              <a:t>Project doesn’t lead to </a:t>
            </a:r>
            <a:r>
              <a:rPr lang="en-US" sz="1900" dirty="0">
                <a:solidFill>
                  <a:srgbClr val="0070C0"/>
                </a:solidFill>
                <a:latin typeface="Arial" pitchFamily="34" charset="0"/>
                <a:cs typeface="Arial" pitchFamily="34" charset="0"/>
              </a:rPr>
              <a:t>net reduction </a:t>
            </a:r>
            <a:r>
              <a:rPr lang="en-US" sz="1900" dirty="0">
                <a:solidFill>
                  <a:sysClr val="windowText" lastClr="000000"/>
                </a:solidFill>
                <a:latin typeface="Arial" pitchFamily="34" charset="0"/>
                <a:cs typeface="Arial" pitchFamily="34" charset="0"/>
              </a:rPr>
              <a:t>in the global and/or national/regional </a:t>
            </a:r>
            <a:r>
              <a:rPr lang="en-US" sz="1900" dirty="0">
                <a:solidFill>
                  <a:srgbClr val="0070C0"/>
                </a:solidFill>
                <a:latin typeface="Arial" pitchFamily="34" charset="0"/>
                <a:cs typeface="Arial" pitchFamily="34" charset="0"/>
              </a:rPr>
              <a:t>population</a:t>
            </a:r>
            <a:r>
              <a:rPr lang="en-US" sz="1900" dirty="0">
                <a:solidFill>
                  <a:sysClr val="windowText" lastClr="000000"/>
                </a:solidFill>
                <a:latin typeface="Arial" pitchFamily="34" charset="0"/>
                <a:cs typeface="Arial" pitchFamily="34" charset="0"/>
              </a:rPr>
              <a:t> of any Critically Endangered or Endangered species over a reasonable period of time; and</a:t>
            </a:r>
          </a:p>
          <a:p>
            <a:pPr marL="914400" indent="-406400">
              <a:lnSpc>
                <a:spcPct val="120000"/>
              </a:lnSpc>
              <a:spcBef>
                <a:spcPts val="0"/>
              </a:spcBef>
              <a:defRPr/>
            </a:pPr>
            <a:r>
              <a:rPr lang="en-US" sz="1900" dirty="0">
                <a:solidFill>
                  <a:sysClr val="windowText" lastClr="000000"/>
                </a:solidFill>
                <a:latin typeface="Arial" pitchFamily="34" charset="0"/>
                <a:cs typeface="Arial" pitchFamily="34" charset="0"/>
              </a:rPr>
              <a:t>Robust, appropriately designed, and long-term biodiversity </a:t>
            </a:r>
            <a:r>
              <a:rPr lang="en-US" sz="1900" dirty="0">
                <a:solidFill>
                  <a:srgbClr val="0070C0"/>
                </a:solidFill>
                <a:latin typeface="Arial" pitchFamily="34" charset="0"/>
                <a:cs typeface="Arial" pitchFamily="34" charset="0"/>
              </a:rPr>
              <a:t>monitoring and evaluation program </a:t>
            </a:r>
            <a:r>
              <a:rPr lang="en-US" sz="1900" dirty="0">
                <a:solidFill>
                  <a:sysClr val="windowText" lastClr="000000"/>
                </a:solidFill>
                <a:latin typeface="Arial" pitchFamily="34" charset="0"/>
                <a:cs typeface="Arial" pitchFamily="34" charset="0"/>
              </a:rPr>
              <a:t>is integrated into the client’s management program. </a:t>
            </a:r>
          </a:p>
          <a:p>
            <a:pPr marL="284163" indent="-284163">
              <a:lnSpc>
                <a:spcPct val="120000"/>
              </a:lnSpc>
              <a:spcBef>
                <a:spcPts val="0"/>
              </a:spcBef>
              <a:defRPr/>
            </a:pPr>
            <a:r>
              <a:rPr lang="en-US" sz="1900" dirty="0">
                <a:solidFill>
                  <a:sysClr val="windowText" lastClr="000000"/>
                </a:solidFill>
                <a:latin typeface="Arial" pitchFamily="34" charset="0"/>
                <a:cs typeface="Arial" pitchFamily="34" charset="0"/>
              </a:rPr>
              <a:t>In cases </a:t>
            </a:r>
            <a:r>
              <a:rPr lang="en-US" sz="1900" u="sng" dirty="0">
                <a:solidFill>
                  <a:sysClr val="windowText" lastClr="000000"/>
                </a:solidFill>
                <a:latin typeface="Arial" pitchFamily="34" charset="0"/>
                <a:cs typeface="Arial" pitchFamily="34" charset="0"/>
              </a:rPr>
              <a:t>where a client can meet these requirements</a:t>
            </a:r>
            <a:r>
              <a:rPr lang="en-US" sz="1900" dirty="0">
                <a:solidFill>
                  <a:sysClr val="windowText" lastClr="000000"/>
                </a:solidFill>
                <a:latin typeface="Arial" pitchFamily="34" charset="0"/>
                <a:cs typeface="Arial" pitchFamily="34" charset="0"/>
              </a:rPr>
              <a:t>, the project’s mitigation strategy will be described in a </a:t>
            </a:r>
            <a:r>
              <a:rPr lang="en-US" sz="1900" dirty="0">
                <a:solidFill>
                  <a:srgbClr val="0070C0"/>
                </a:solidFill>
                <a:latin typeface="Arial" pitchFamily="34" charset="0"/>
                <a:cs typeface="Arial" pitchFamily="34" charset="0"/>
              </a:rPr>
              <a:t>Biodiversity Action Plan </a:t>
            </a:r>
            <a:r>
              <a:rPr lang="en-US" sz="1900" dirty="0">
                <a:solidFill>
                  <a:sysClr val="windowText" lastClr="000000"/>
                </a:solidFill>
                <a:latin typeface="Arial" pitchFamily="34" charset="0"/>
                <a:cs typeface="Arial" pitchFamily="34" charset="0"/>
              </a:rPr>
              <a:t>and will be designed to achieve </a:t>
            </a:r>
            <a:r>
              <a:rPr lang="en-US" sz="1900" dirty="0">
                <a:solidFill>
                  <a:srgbClr val="0070C0"/>
                </a:solidFill>
                <a:latin typeface="Arial" pitchFamily="34" charset="0"/>
                <a:cs typeface="Arial" pitchFamily="34" charset="0"/>
              </a:rPr>
              <a:t>net gains </a:t>
            </a:r>
            <a:r>
              <a:rPr lang="en-US" sz="1900" dirty="0">
                <a:solidFill>
                  <a:sysClr val="windowText" lastClr="000000"/>
                </a:solidFill>
                <a:latin typeface="Arial" pitchFamily="34" charset="0"/>
                <a:cs typeface="Arial" pitchFamily="34" charset="0"/>
              </a:rPr>
              <a:t>of those biodiversity values for which critical habitat was designated.</a:t>
            </a:r>
          </a:p>
          <a:p>
            <a:pPr marL="284163" indent="-284163">
              <a:lnSpc>
                <a:spcPct val="120000"/>
              </a:lnSpc>
              <a:spcBef>
                <a:spcPts val="0"/>
              </a:spcBef>
              <a:defRPr/>
            </a:pPr>
            <a:r>
              <a:rPr lang="en-US" sz="1900" u="sng" dirty="0">
                <a:solidFill>
                  <a:sysClr val="windowText" lastClr="000000"/>
                </a:solidFill>
                <a:latin typeface="Arial" pitchFamily="34" charset="0"/>
                <a:cs typeface="Arial" pitchFamily="34" charset="0"/>
              </a:rPr>
              <a:t>Where biodiversity offsets are proposed</a:t>
            </a:r>
            <a:r>
              <a:rPr lang="en-US" sz="1900" dirty="0">
                <a:solidFill>
                  <a:sysClr val="windowText" lastClr="000000"/>
                </a:solidFill>
                <a:latin typeface="Arial" pitchFamily="34" charset="0"/>
                <a:cs typeface="Arial" pitchFamily="34" charset="0"/>
              </a:rPr>
              <a:t>, client must demonstrate through an </a:t>
            </a:r>
            <a:r>
              <a:rPr lang="en-US" sz="1900" dirty="0">
                <a:solidFill>
                  <a:srgbClr val="0070C0"/>
                </a:solidFill>
                <a:latin typeface="Arial" pitchFamily="34" charset="0"/>
                <a:cs typeface="Arial" pitchFamily="34" charset="0"/>
              </a:rPr>
              <a:t>assessment</a:t>
            </a:r>
            <a:r>
              <a:rPr lang="en-US" sz="1900" dirty="0">
                <a:solidFill>
                  <a:sysClr val="windowText" lastClr="000000"/>
                </a:solidFill>
                <a:latin typeface="Arial" pitchFamily="34" charset="0"/>
                <a:cs typeface="Arial" pitchFamily="34" charset="0"/>
              </a:rPr>
              <a:t> that the project’s significant residual impacts on biodiversity will be </a:t>
            </a:r>
            <a:r>
              <a:rPr lang="en-US" sz="1900" dirty="0">
                <a:solidFill>
                  <a:srgbClr val="0070C0"/>
                </a:solidFill>
                <a:latin typeface="Arial" pitchFamily="34" charset="0"/>
                <a:cs typeface="Arial" pitchFamily="34" charset="0"/>
              </a:rPr>
              <a:t>mitigated</a:t>
            </a:r>
            <a:r>
              <a:rPr lang="en-US" sz="1900" dirty="0">
                <a:solidFill>
                  <a:sysClr val="windowText" lastClr="000000"/>
                </a:solidFill>
                <a:latin typeface="Arial" pitchFamily="34" charset="0"/>
                <a:cs typeface="Arial" pitchFamily="34" charset="0"/>
              </a:rPr>
              <a:t> to meet the above requirements.</a:t>
            </a:r>
          </a:p>
          <a:p>
            <a:pPr marL="290513" indent="-290513">
              <a:spcBef>
                <a:spcPts val="600"/>
              </a:spcBef>
              <a:defRPr/>
            </a:pPr>
            <a:endParaRPr lang="en-US" sz="1800" dirty="0"/>
          </a:p>
          <a:p>
            <a:pPr>
              <a:defRPr/>
            </a:pPr>
            <a:endParaRPr lang="en-US" dirty="0"/>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534941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4885" y="776988"/>
            <a:ext cx="12196885" cy="1531746"/>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8181022" y="778418"/>
            <a:ext cx="4010978" cy="1529106"/>
          </a:xfrm>
          <a:prstGeom prst="rect">
            <a:avLst/>
          </a:prstGeom>
          <a:noFill/>
          <a:ln w="9525">
            <a:noFill/>
            <a:miter lim="800000"/>
            <a:headEnd/>
            <a:tailEnd/>
          </a:ln>
        </p:spPr>
      </p:pic>
      <p:sp>
        <p:nvSpPr>
          <p:cNvPr id="84994" name="Text Box 12"/>
          <p:cNvSpPr txBox="1">
            <a:spLocks noChangeArrowheads="1"/>
          </p:cNvSpPr>
          <p:nvPr/>
        </p:nvSpPr>
        <p:spPr bwMode="auto">
          <a:xfrm>
            <a:off x="1696715" y="88593"/>
            <a:ext cx="80772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algn="ctr">
              <a:lnSpc>
                <a:spcPct val="90000"/>
              </a:lnSpc>
            </a:pPr>
            <a:r>
              <a:rPr lang="en-US" sz="3200" dirty="0">
                <a:solidFill>
                  <a:schemeClr val="bg1"/>
                </a:solidFill>
                <a:latin typeface="Calibri"/>
                <a:cs typeface="Calibri"/>
              </a:rPr>
              <a:t>Revision of IFC-PS and Equator Principles</a:t>
            </a:r>
          </a:p>
        </p:txBody>
      </p:sp>
      <p:sp>
        <p:nvSpPr>
          <p:cNvPr id="84995" name="TextBox 19"/>
          <p:cNvSpPr txBox="1">
            <a:spLocks noChangeArrowheads="1"/>
          </p:cNvSpPr>
          <p:nvPr/>
        </p:nvSpPr>
        <p:spPr bwMode="auto">
          <a:xfrm>
            <a:off x="449622" y="2777726"/>
            <a:ext cx="8502405"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marL="342900" indent="-342900">
              <a:spcBef>
                <a:spcPts val="1800"/>
              </a:spcBef>
              <a:buFont typeface="Arial"/>
              <a:buChar char="•"/>
            </a:pPr>
            <a:r>
              <a:rPr lang="en-GB" sz="1800" b="0" dirty="0"/>
              <a:t>The Equator Principles are based on the International Finance Corporation (IFC) </a:t>
            </a:r>
            <a:r>
              <a:rPr lang="en-GB" sz="1800" dirty="0">
                <a:solidFill>
                  <a:srgbClr val="9BBB59"/>
                </a:solidFill>
              </a:rPr>
              <a:t>Performance Standards </a:t>
            </a:r>
            <a:r>
              <a:rPr lang="en-GB" sz="1800" b="0" dirty="0"/>
              <a:t>(PS) – revised in 2012.</a:t>
            </a:r>
            <a:endParaRPr lang="en-US" sz="1800" b="0" dirty="0"/>
          </a:p>
          <a:p>
            <a:pPr marL="342900" indent="-342900">
              <a:spcBef>
                <a:spcPts val="1800"/>
              </a:spcBef>
              <a:buFont typeface="Arial"/>
              <a:buChar char="•"/>
            </a:pPr>
            <a:r>
              <a:rPr lang="en-GB" sz="1800" dirty="0">
                <a:solidFill>
                  <a:srgbClr val="9BBB59"/>
                </a:solidFill>
              </a:rPr>
              <a:t>99 banks </a:t>
            </a:r>
            <a:r>
              <a:rPr lang="en-GB" sz="1800" b="0" dirty="0"/>
              <a:t>and </a:t>
            </a:r>
            <a:r>
              <a:rPr lang="en-GB" sz="1800" dirty="0">
                <a:solidFill>
                  <a:srgbClr val="9BBB59"/>
                </a:solidFill>
              </a:rPr>
              <a:t>financial institutions </a:t>
            </a:r>
            <a:r>
              <a:rPr lang="en-US" sz="1800" b="0" dirty="0"/>
              <a:t>operating in 37 countries </a:t>
            </a:r>
            <a:r>
              <a:rPr lang="en-GB" sz="1800" b="0" dirty="0"/>
              <a:t>have adopted the ‘Equator Principles’, embracing the IFC Performance Standards.</a:t>
            </a:r>
          </a:p>
          <a:p>
            <a:pPr marL="342900" indent="-342900">
              <a:spcBef>
                <a:spcPts val="1800"/>
              </a:spcBef>
              <a:buFont typeface="Arial"/>
              <a:buChar char="•"/>
            </a:pPr>
            <a:r>
              <a:rPr lang="en-US" sz="1800" b="0" dirty="0">
                <a:sym typeface="Symbol"/>
              </a:rPr>
              <a:t>This covers majority </a:t>
            </a:r>
            <a:r>
              <a:rPr lang="en-US" sz="1800" b="0" dirty="0"/>
              <a:t>international project finance debt in emerging markets.</a:t>
            </a:r>
          </a:p>
          <a:p>
            <a:pPr marL="342900" indent="-342900">
              <a:spcBef>
                <a:spcPts val="1800"/>
              </a:spcBef>
              <a:buFont typeface="Arial"/>
              <a:buChar char="•"/>
            </a:pPr>
            <a:r>
              <a:rPr lang="en-GB" sz="1800" b="0" dirty="0"/>
              <a:t>Clients of Equator Bank and IFC clients seeking total project capital costs of over $10 million </a:t>
            </a:r>
            <a:r>
              <a:rPr lang="en-GB" sz="1800" dirty="0">
                <a:solidFill>
                  <a:srgbClr val="9BBB59"/>
                </a:solidFill>
              </a:rPr>
              <a:t>must comply </a:t>
            </a:r>
            <a:r>
              <a:rPr lang="en-GB" sz="1800" b="0" dirty="0"/>
              <a:t>with loan conditions, including environmental and social ‘performance standards’ (PS).</a:t>
            </a:r>
            <a:endParaRPr lang="en-US" sz="1800" b="0" dirty="0"/>
          </a:p>
          <a:p>
            <a:pPr eaLnBrk="1" hangingPunct="1">
              <a:buFont typeface="Arial" charset="0"/>
              <a:buChar char="•"/>
            </a:pPr>
            <a:endParaRPr lang="en-US" sz="1800" b="0" dirty="0">
              <a:latin typeface="Calibri"/>
              <a:cs typeface="Calibri"/>
            </a:endParaRPr>
          </a:p>
          <a:p>
            <a:pPr eaLnBrk="1" hangingPunct="1"/>
            <a:endParaRPr lang="en-US" sz="1800" dirty="0">
              <a:latin typeface="Calibri"/>
              <a:cs typeface="Calibri"/>
            </a:endParaRPr>
          </a:p>
          <a:p>
            <a:pPr eaLnBrk="1" hangingPunct="1"/>
            <a:endParaRPr lang="en-US" sz="1800" dirty="0">
              <a:latin typeface="Calibri"/>
              <a:cs typeface="Calibri"/>
            </a:endParaRPr>
          </a:p>
        </p:txBody>
      </p:sp>
      <p:sp>
        <p:nvSpPr>
          <p:cNvPr id="84996" name="TextBox 20"/>
          <p:cNvSpPr txBox="1">
            <a:spLocks noChangeArrowheads="1"/>
          </p:cNvSpPr>
          <p:nvPr/>
        </p:nvSpPr>
        <p:spPr bwMode="auto">
          <a:xfrm>
            <a:off x="168013" y="2495824"/>
            <a:ext cx="3185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eaLnBrk="1" hangingPunct="1"/>
            <a:endParaRPr lang="en-US" sz="2000" dirty="0">
              <a:solidFill>
                <a:schemeClr val="tx1"/>
              </a:solidFill>
            </a:endParaRPr>
          </a:p>
          <a:p>
            <a:pPr eaLnBrk="1" hangingPunct="1"/>
            <a:endParaRPr lang="en-US" sz="2000" dirty="0">
              <a:solidFill>
                <a:schemeClr val="tx1"/>
              </a:solidFill>
            </a:endParaRPr>
          </a:p>
          <a:p>
            <a:pPr eaLnBrk="1" hangingPunct="1"/>
            <a:endParaRPr lang="en-US" sz="2000" dirty="0"/>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89671" y="906696"/>
            <a:ext cx="1828800" cy="1219200"/>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353211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887478" y="141513"/>
            <a:ext cx="8094722"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Standards</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707886"/>
          </a:xfrm>
          <a:prstGeom prst="rect">
            <a:avLst/>
          </a:prstGeom>
          <a:noFill/>
        </p:spPr>
        <p:txBody>
          <a:bodyPr wrap="square" rtlCol="0">
            <a:spAutoFit/>
          </a:bodyPr>
          <a:lstStyle/>
          <a:p>
            <a:pPr algn="ctr" defTabSz="768111"/>
            <a:r>
              <a:rPr lang="fr-FR" sz="4000" b="1" dirty="0">
                <a:latin typeface="Calibri" panose="020F0502020204030204" pitchFamily="34" charset="0"/>
              </a:rPr>
              <a:t>World Bank</a:t>
            </a:r>
            <a:endParaRPr lang="pt-PT" sz="4000" b="1" dirty="0">
              <a:latin typeface="Calibri" panose="020F0502020204030204" pitchFamily="34" charset="0"/>
            </a:endParaRPr>
          </a:p>
        </p:txBody>
      </p:sp>
    </p:spTree>
    <p:extLst>
      <p:ext uri="{BB962C8B-B14F-4D97-AF65-F5344CB8AC3E}">
        <p14:creationId xmlns:p14="http://schemas.microsoft.com/office/powerpoint/2010/main" val="351584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6"/>
          <p:cNvSpPr txBox="1">
            <a:spLocks noChangeArrowheads="1"/>
          </p:cNvSpPr>
          <p:nvPr/>
        </p:nvSpPr>
        <p:spPr bwMode="auto">
          <a:xfrm>
            <a:off x="2560596" y="131454"/>
            <a:ext cx="5619748" cy="507831"/>
          </a:xfrm>
          <a:prstGeom prst="rect">
            <a:avLst/>
          </a:prstGeom>
          <a:noFill/>
          <a:ln w="9525">
            <a:noFill/>
            <a:miter lim="800000"/>
            <a:headEnd/>
            <a:tailEnd/>
          </a:ln>
        </p:spPr>
        <p:txBody>
          <a:bodyPr wrap="square">
            <a:spAutoFit/>
          </a:bodyPr>
          <a:lstStyle/>
          <a:p>
            <a:pPr algn="ctr" fontAlgn="base">
              <a:lnSpc>
                <a:spcPct val="90000"/>
              </a:lnSpc>
              <a:spcBef>
                <a:spcPct val="0"/>
              </a:spcBef>
              <a:spcAft>
                <a:spcPct val="0"/>
              </a:spcAft>
            </a:pPr>
            <a:r>
              <a:rPr lang="en-US" sz="3000" dirty="0">
                <a:solidFill>
                  <a:prstClr val="white"/>
                </a:solidFill>
                <a:latin typeface="Arial" pitchFamily="34" charset="0"/>
                <a:ea typeface="ＭＳ Ｐゴシック" pitchFamily="34" charset="-128"/>
              </a:rPr>
              <a:t>World Bank Safeguards policies</a:t>
            </a:r>
          </a:p>
        </p:txBody>
      </p:sp>
      <p:sp>
        <p:nvSpPr>
          <p:cNvPr id="10" name="Rectangle 9"/>
          <p:cNvSpPr/>
          <p:nvPr/>
        </p:nvSpPr>
        <p:spPr>
          <a:xfrm>
            <a:off x="437834" y="892238"/>
            <a:ext cx="8777187" cy="5286062"/>
          </a:xfrm>
          <a:prstGeom prst="rect">
            <a:avLst/>
          </a:prstGeom>
        </p:spPr>
        <p:txBody>
          <a:bodyPr wrap="square">
            <a:spAutoFit/>
          </a:bodyPr>
          <a:lstStyle/>
          <a:p>
            <a:pPr fontAlgn="base">
              <a:spcBef>
                <a:spcPct val="0"/>
              </a:spcBef>
              <a:spcAft>
                <a:spcPts val="300"/>
              </a:spcAft>
            </a:pPr>
            <a:endParaRPr lang="en-US" sz="2000" b="1" dirty="0">
              <a:solidFill>
                <a:srgbClr val="0033CC"/>
              </a:solidFill>
              <a:ea typeface="ＭＳ Ｐゴシック" pitchFamily="34" charset="-128"/>
              <a:cs typeface="Arial" pitchFamily="34" charset="0"/>
            </a:endParaRPr>
          </a:p>
          <a:p>
            <a:pPr fontAlgn="base">
              <a:spcBef>
                <a:spcPct val="0"/>
              </a:spcBef>
              <a:spcAft>
                <a:spcPts val="300"/>
              </a:spcAft>
            </a:pPr>
            <a:r>
              <a:rPr lang="en-US" sz="2000" b="1" dirty="0">
                <a:solidFill>
                  <a:schemeClr val="accent6"/>
                </a:solidFill>
                <a:ea typeface="ＭＳ Ｐゴシック" pitchFamily="34" charset="-128"/>
                <a:cs typeface="Arial" pitchFamily="34" charset="0"/>
              </a:rPr>
              <a:t>New Safeguards adopted</a:t>
            </a:r>
          </a:p>
          <a:p>
            <a:pPr fontAlgn="base">
              <a:spcBef>
                <a:spcPct val="0"/>
              </a:spcBef>
              <a:spcAft>
                <a:spcPts val="300"/>
              </a:spcAft>
            </a:pPr>
            <a:r>
              <a:rPr lang="en-US" sz="2000" dirty="0">
                <a:solidFill>
                  <a:prstClr val="black"/>
                </a:solidFill>
                <a:ea typeface="ＭＳ Ｐゴシック" pitchFamily="34" charset="-128"/>
                <a:cs typeface="Arial" pitchFamily="34" charset="0"/>
              </a:rPr>
              <a:t>The World Bank approved the</a:t>
            </a:r>
            <a:r>
              <a:rPr lang="en-US" sz="2000" dirty="0">
                <a:solidFill>
                  <a:prstClr val="black"/>
                </a:solidFill>
                <a:ea typeface="ＭＳ Ｐゴシック" pitchFamily="34" charset="-128"/>
              </a:rPr>
              <a:t> new Environmental and Social Framework on </a:t>
            </a:r>
            <a:r>
              <a:rPr lang="en-US" sz="2000" dirty="0">
                <a:solidFill>
                  <a:prstClr val="black"/>
                </a:solidFill>
                <a:ea typeface="ＭＳ Ｐゴシック" pitchFamily="34" charset="-128"/>
                <a:cs typeface="Arial" pitchFamily="34" charset="0"/>
              </a:rPr>
              <a:t>4 August 2016, to be applied from 2018 onwards. This follows a two-year process  to review and update the Bank’s Environmental and Social Safeguard (ESS) policies.</a:t>
            </a:r>
          </a:p>
          <a:p>
            <a:pPr fontAlgn="base">
              <a:spcBef>
                <a:spcPct val="0"/>
              </a:spcBef>
              <a:spcAft>
                <a:spcPts val="300"/>
              </a:spcAft>
            </a:pPr>
            <a:endParaRPr lang="en-US" sz="2000" dirty="0">
              <a:solidFill>
                <a:prstClr val="black"/>
              </a:solidFill>
              <a:ea typeface="ＭＳ Ｐゴシック" pitchFamily="34" charset="-128"/>
              <a:cs typeface="Arial" pitchFamily="34" charset="0"/>
            </a:endParaRPr>
          </a:p>
          <a:p>
            <a:pPr fontAlgn="base">
              <a:spcBef>
                <a:spcPct val="0"/>
              </a:spcBef>
              <a:spcAft>
                <a:spcPts val="300"/>
              </a:spcAft>
            </a:pPr>
            <a:r>
              <a:rPr lang="en-US" sz="2000" dirty="0">
                <a:solidFill>
                  <a:prstClr val="black"/>
                </a:solidFill>
                <a:ea typeface="ＭＳ Ｐゴシック" pitchFamily="34" charset="-128"/>
                <a:cs typeface="Arial" pitchFamily="34" charset="0"/>
              </a:rPr>
              <a:t>ESS6:  Biodiversity Conservation and Sustainable Management of Living Natural Resources</a:t>
            </a:r>
          </a:p>
          <a:p>
            <a:pPr marL="285750" indent="-285750" fontAlgn="base">
              <a:spcBef>
                <a:spcPct val="0"/>
              </a:spcBef>
              <a:spcAft>
                <a:spcPts val="300"/>
              </a:spcAft>
              <a:buFont typeface="Arial" panose="020B0604020202020204" pitchFamily="34" charset="0"/>
              <a:buChar char="•"/>
            </a:pPr>
            <a:r>
              <a:rPr lang="en-US" sz="2000" dirty="0">
                <a:solidFill>
                  <a:schemeClr val="accent6"/>
                </a:solidFill>
                <a:ea typeface="ＭＳ Ｐゴシック" pitchFamily="34" charset="-128"/>
                <a:cs typeface="Arial" pitchFamily="34" charset="0"/>
              </a:rPr>
              <a:t>Mitigation hierarchy is central – stress on avoidance</a:t>
            </a:r>
          </a:p>
          <a:p>
            <a:pPr marL="285750" indent="-285750" fontAlgn="base">
              <a:spcBef>
                <a:spcPct val="0"/>
              </a:spcBef>
              <a:spcAft>
                <a:spcPts val="300"/>
              </a:spcAft>
              <a:buFont typeface="Arial" panose="020B0604020202020204" pitchFamily="34" charset="0"/>
              <a:buChar char="•"/>
            </a:pPr>
            <a:r>
              <a:rPr lang="en-US" sz="2000" dirty="0">
                <a:solidFill>
                  <a:schemeClr val="accent6"/>
                </a:solidFill>
                <a:ea typeface="ＭＳ Ｐゴシック" pitchFamily="34" charset="-128"/>
                <a:cs typeface="Arial" pitchFamily="34" charset="0"/>
              </a:rPr>
              <a:t>Competent expert</a:t>
            </a:r>
          </a:p>
          <a:p>
            <a:pPr marL="285750" indent="-285750" fontAlgn="base">
              <a:spcBef>
                <a:spcPct val="0"/>
              </a:spcBef>
              <a:spcAft>
                <a:spcPts val="300"/>
              </a:spcAft>
              <a:buFont typeface="Arial" panose="020B0604020202020204" pitchFamily="34" charset="0"/>
              <a:buChar char="•"/>
            </a:pPr>
            <a:r>
              <a:rPr lang="en-US" sz="2000" dirty="0">
                <a:solidFill>
                  <a:schemeClr val="accent6"/>
                </a:solidFill>
                <a:ea typeface="ＭＳ Ｐゴシック" pitchFamily="34" charset="-128"/>
                <a:cs typeface="Arial" pitchFamily="34" charset="0"/>
              </a:rPr>
              <a:t>Biodiversity Management Plan</a:t>
            </a:r>
          </a:p>
          <a:p>
            <a:pPr marL="285750" indent="-285750" fontAlgn="base">
              <a:spcBef>
                <a:spcPct val="0"/>
              </a:spcBef>
              <a:spcAft>
                <a:spcPts val="300"/>
              </a:spcAft>
              <a:buFont typeface="Arial" panose="020B0604020202020204" pitchFamily="34" charset="0"/>
              <a:buChar char="•"/>
            </a:pPr>
            <a:r>
              <a:rPr lang="en-US" sz="2000" dirty="0">
                <a:solidFill>
                  <a:schemeClr val="accent6"/>
                </a:solidFill>
                <a:ea typeface="ＭＳ Ｐゴシック" pitchFamily="34" charset="-128"/>
                <a:cs typeface="Arial" pitchFamily="34" charset="0"/>
              </a:rPr>
              <a:t>Differentiated risk management ‘natural’, ‘modified’, ‘critical’, ‘protected’.</a:t>
            </a:r>
          </a:p>
          <a:p>
            <a:pPr marL="285750" indent="-285750" fontAlgn="base">
              <a:spcBef>
                <a:spcPct val="0"/>
              </a:spcBef>
              <a:spcAft>
                <a:spcPts val="300"/>
              </a:spcAft>
              <a:buFont typeface="Arial" panose="020B0604020202020204" pitchFamily="34" charset="0"/>
              <a:buChar char="•"/>
            </a:pPr>
            <a:r>
              <a:rPr lang="en-US" sz="2000" dirty="0">
                <a:solidFill>
                  <a:schemeClr val="accent6"/>
                </a:solidFill>
                <a:ea typeface="ＭＳ Ｐゴシック" pitchFamily="34" charset="-128"/>
                <a:cs typeface="Arial" pitchFamily="34" charset="0"/>
              </a:rPr>
              <a:t>Biodiversity offsets as last resort</a:t>
            </a:r>
          </a:p>
          <a:p>
            <a:pPr marL="285750" indent="-285750" fontAlgn="base">
              <a:spcBef>
                <a:spcPct val="0"/>
              </a:spcBef>
              <a:spcAft>
                <a:spcPts val="300"/>
              </a:spcAft>
              <a:buFont typeface="Arial" panose="020B0604020202020204" pitchFamily="34" charset="0"/>
              <a:buChar char="•"/>
            </a:pPr>
            <a:r>
              <a:rPr lang="en-US" sz="2000" dirty="0">
                <a:solidFill>
                  <a:schemeClr val="accent6"/>
                </a:solidFill>
                <a:ea typeface="ＭＳ Ｐゴシック" pitchFamily="34" charset="-128"/>
                <a:cs typeface="Arial" pitchFamily="34" charset="0"/>
              </a:rPr>
              <a:t>No Net Loss and preferably Net Gain</a:t>
            </a:r>
          </a:p>
          <a:p>
            <a:pPr fontAlgn="base">
              <a:spcBef>
                <a:spcPts val="1200"/>
              </a:spcBef>
              <a:spcAft>
                <a:spcPts val="300"/>
              </a:spcAft>
            </a:pPr>
            <a:endParaRPr lang="en-US" sz="2000" dirty="0">
              <a:solidFill>
                <a:prstClr val="black"/>
              </a:solidFill>
              <a:ea typeface="ＭＳ Ｐゴシック" pitchFamily="34" charset="-128"/>
              <a:cs typeface="Arial"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7683" y="1263710"/>
            <a:ext cx="2159864" cy="1619898"/>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23944" y="2772555"/>
            <a:ext cx="2183602" cy="1656274"/>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5813" y="4241724"/>
            <a:ext cx="2171733" cy="1628800"/>
          </a:xfrm>
          <a:prstGeom prst="rect">
            <a:avLst/>
          </a:prstGeom>
        </p:spPr>
      </p:pic>
    </p:spTree>
    <p:extLst>
      <p:ext uri="{BB962C8B-B14F-4D97-AF65-F5344CB8AC3E}">
        <p14:creationId xmlns:p14="http://schemas.microsoft.com/office/powerpoint/2010/main" val="244502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6"/>
          <p:cNvSpPr txBox="1">
            <a:spLocks noChangeArrowheads="1"/>
          </p:cNvSpPr>
          <p:nvPr/>
        </p:nvSpPr>
        <p:spPr bwMode="auto">
          <a:xfrm>
            <a:off x="3752852" y="136520"/>
            <a:ext cx="5619748" cy="507831"/>
          </a:xfrm>
          <a:prstGeom prst="rect">
            <a:avLst/>
          </a:prstGeom>
          <a:noFill/>
          <a:ln w="9525">
            <a:noFill/>
            <a:miter lim="800000"/>
            <a:headEnd/>
            <a:tailEnd/>
          </a:ln>
        </p:spPr>
        <p:txBody>
          <a:bodyPr wrap="square">
            <a:spAutoFit/>
          </a:bodyPr>
          <a:lstStyle/>
          <a:p>
            <a:pPr algn="ctr" fontAlgn="base">
              <a:lnSpc>
                <a:spcPct val="90000"/>
              </a:lnSpc>
              <a:spcBef>
                <a:spcPct val="0"/>
              </a:spcBef>
              <a:spcAft>
                <a:spcPct val="0"/>
              </a:spcAft>
            </a:pPr>
            <a:r>
              <a:rPr lang="en-US" sz="3000" dirty="0">
                <a:solidFill>
                  <a:prstClr val="white"/>
                </a:solidFill>
                <a:latin typeface="Arial" pitchFamily="34" charset="0"/>
                <a:ea typeface="ＭＳ Ｐゴシック" pitchFamily="34" charset="-128"/>
              </a:rPr>
              <a:t>World Bank Safeguards policies</a:t>
            </a:r>
          </a:p>
        </p:txBody>
      </p:sp>
      <p:sp>
        <p:nvSpPr>
          <p:cNvPr id="10" name="Rectangle 9"/>
          <p:cNvSpPr/>
          <p:nvPr/>
        </p:nvSpPr>
        <p:spPr>
          <a:xfrm>
            <a:off x="437834" y="892237"/>
            <a:ext cx="7119859" cy="4708981"/>
          </a:xfrm>
          <a:prstGeom prst="rect">
            <a:avLst/>
          </a:prstGeom>
        </p:spPr>
        <p:txBody>
          <a:bodyPr wrap="square">
            <a:spAutoFit/>
          </a:bodyPr>
          <a:lstStyle/>
          <a:p>
            <a:pPr marL="285750" indent="-285750" fontAlgn="base">
              <a:spcBef>
                <a:spcPct val="0"/>
              </a:spcBef>
              <a:spcAft>
                <a:spcPts val="300"/>
              </a:spcAft>
              <a:buFont typeface="Arial" panose="020B0604020202020204" pitchFamily="34" charset="0"/>
              <a:buChar char="•"/>
            </a:pPr>
            <a:endParaRPr lang="en-US" sz="2000" dirty="0">
              <a:solidFill>
                <a:prstClr val="black"/>
              </a:solidFill>
              <a:ea typeface="ＭＳ Ｐゴシック" pitchFamily="34" charset="-128"/>
              <a:cs typeface="Arial" pitchFamily="34" charset="0"/>
            </a:endParaRPr>
          </a:p>
          <a:p>
            <a:pPr fontAlgn="base">
              <a:spcBef>
                <a:spcPts val="1200"/>
              </a:spcBef>
              <a:spcAft>
                <a:spcPts val="300"/>
              </a:spcAft>
            </a:pPr>
            <a:r>
              <a:rPr lang="en-US" sz="2000" b="1" dirty="0">
                <a:solidFill>
                  <a:schemeClr val="accent6"/>
                </a:solidFill>
                <a:ea typeface="ＭＳ Ｐゴシック" pitchFamily="34" charset="-128"/>
                <a:cs typeface="Arial" pitchFamily="34" charset="0"/>
              </a:rPr>
              <a:t>Results </a:t>
            </a:r>
          </a:p>
          <a:p>
            <a:pPr fontAlgn="base">
              <a:spcBef>
                <a:spcPts val="1200"/>
              </a:spcBef>
              <a:spcAft>
                <a:spcPts val="300"/>
              </a:spcAft>
            </a:pPr>
            <a:endParaRPr lang="en-US" sz="2000" b="1" dirty="0">
              <a:solidFill>
                <a:srgbClr val="0033CC"/>
              </a:solidFill>
              <a:ea typeface="ＭＳ Ｐゴシック" pitchFamily="34" charset="-128"/>
              <a:cs typeface="Arial" pitchFamily="34" charset="0"/>
            </a:endParaRPr>
          </a:p>
          <a:p>
            <a:pPr marL="285750" indent="-285750" fontAlgn="base">
              <a:spcBef>
                <a:spcPts val="1200"/>
              </a:spcBef>
              <a:spcAft>
                <a:spcPts val="300"/>
              </a:spcAft>
              <a:buFont typeface="Arial" panose="020B0604020202020204" pitchFamily="34" charset="0"/>
              <a:buChar char="•"/>
            </a:pPr>
            <a:r>
              <a:rPr lang="en-US" sz="2000" dirty="0">
                <a:solidFill>
                  <a:prstClr val="black"/>
                </a:solidFill>
                <a:ea typeface="ＭＳ Ｐゴシック" pitchFamily="34" charset="-128"/>
                <a:cs typeface="Arial" pitchFamily="34" charset="0"/>
              </a:rPr>
              <a:t>More specific and stringent requirements with drafts substantially revised during the process. </a:t>
            </a:r>
          </a:p>
          <a:p>
            <a:pPr marL="285750" indent="-285750" fontAlgn="base">
              <a:spcBef>
                <a:spcPts val="1200"/>
              </a:spcBef>
              <a:spcAft>
                <a:spcPts val="300"/>
              </a:spcAft>
              <a:buFont typeface="Arial" panose="020B0604020202020204" pitchFamily="34" charset="0"/>
              <a:buChar char="•"/>
            </a:pPr>
            <a:endParaRPr lang="en-US" sz="2000" dirty="0">
              <a:solidFill>
                <a:prstClr val="black"/>
              </a:solidFill>
              <a:ea typeface="ＭＳ Ｐゴシック" pitchFamily="34" charset="-128"/>
              <a:cs typeface="Arial" pitchFamily="34" charset="0"/>
            </a:endParaRPr>
          </a:p>
          <a:p>
            <a:pPr marL="285750" indent="-285750" fontAlgn="base">
              <a:spcBef>
                <a:spcPct val="0"/>
              </a:spcBef>
              <a:spcAft>
                <a:spcPts val="300"/>
              </a:spcAft>
              <a:buFont typeface="Arial" panose="020B0604020202020204" pitchFamily="34" charset="0"/>
              <a:buChar char="•"/>
            </a:pPr>
            <a:r>
              <a:rPr lang="en-US" sz="2000" dirty="0">
                <a:solidFill>
                  <a:prstClr val="black"/>
                </a:solidFill>
                <a:ea typeface="ＭＳ Ｐゴシック" pitchFamily="34" charset="-128"/>
                <a:cs typeface="Arial" pitchFamily="34" charset="0"/>
              </a:rPr>
              <a:t>Now more closely aligned with IFC PS (e.g. WB ESS6 and  includes provisions relating to forests and natural habitats, etc</a:t>
            </a:r>
            <a:r>
              <a:rPr lang="en-US" sz="2000" dirty="0" smtClean="0">
                <a:solidFill>
                  <a:prstClr val="black"/>
                </a:solidFill>
                <a:ea typeface="ＭＳ Ｐゴシック" pitchFamily="34" charset="-128"/>
                <a:cs typeface="Arial" pitchFamily="34" charset="0"/>
              </a:rPr>
              <a:t>.)</a:t>
            </a:r>
          </a:p>
          <a:p>
            <a:pPr marL="285750" indent="-285750" fontAlgn="base">
              <a:spcBef>
                <a:spcPct val="0"/>
              </a:spcBef>
              <a:spcAft>
                <a:spcPts val="300"/>
              </a:spcAft>
              <a:buFont typeface="Arial" panose="020B0604020202020204" pitchFamily="34" charset="0"/>
              <a:buChar char="•"/>
            </a:pPr>
            <a:endParaRPr lang="en-US" sz="2000" dirty="0">
              <a:solidFill>
                <a:prstClr val="black"/>
              </a:solidFill>
              <a:ea typeface="ＭＳ Ｐゴシック" pitchFamily="34" charset="-128"/>
              <a:cs typeface="Arial" pitchFamily="34" charset="0"/>
            </a:endParaRPr>
          </a:p>
          <a:p>
            <a:pPr marL="285750" indent="-285750" fontAlgn="base">
              <a:spcBef>
                <a:spcPct val="0"/>
              </a:spcBef>
              <a:spcAft>
                <a:spcPts val="300"/>
              </a:spcAft>
              <a:buFont typeface="Arial" panose="020B0604020202020204" pitchFamily="34" charset="0"/>
              <a:buChar char="•"/>
            </a:pPr>
            <a:r>
              <a:rPr lang="en-US" sz="2000" dirty="0" smtClean="0">
                <a:solidFill>
                  <a:prstClr val="black"/>
                </a:solidFill>
                <a:ea typeface="ＭＳ Ｐゴシック" pitchFamily="34" charset="-128"/>
                <a:cs typeface="Arial" pitchFamily="34" charset="0"/>
              </a:rPr>
              <a:t>Main limitation is that WB permits national standards to be applied, even if these are weaker than the WB Safeguards</a:t>
            </a:r>
            <a:endParaRPr lang="en-US" sz="2000" dirty="0">
              <a:solidFill>
                <a:prstClr val="black"/>
              </a:solidFill>
              <a:ea typeface="ＭＳ Ｐゴシック" pitchFamily="34" charset="-128"/>
              <a:cs typeface="Arial" pitchFamily="34" charset="0"/>
            </a:endParaRPr>
          </a:p>
          <a:p>
            <a:pPr marL="285750" indent="-285750" fontAlgn="base">
              <a:spcBef>
                <a:spcPct val="0"/>
              </a:spcBef>
              <a:spcAft>
                <a:spcPts val="300"/>
              </a:spcAft>
              <a:buFont typeface="Arial" panose="020B0604020202020204" pitchFamily="34" charset="0"/>
              <a:buChar char="•"/>
            </a:pPr>
            <a:endParaRPr lang="en-US" sz="2000" dirty="0">
              <a:solidFill>
                <a:prstClr val="black"/>
              </a:solidFill>
              <a:ea typeface="ＭＳ Ｐゴシック" pitchFamily="34" charset="-128"/>
              <a:cs typeface="Arial" pitchFamily="34" charset="0"/>
            </a:endParaRPr>
          </a:p>
        </p:txBody>
      </p:sp>
      <p:pic>
        <p:nvPicPr>
          <p:cNvPr id="5" name="Picture 2">
            <a:extLst>
              <a:ext uri="{FF2B5EF4-FFF2-40B4-BE49-F238E27FC236}">
                <a16:creationId xmlns:a16="http://schemas.microsoft.com/office/drawing/2014/main" id="{4440DFD0-AF27-484E-BDC3-F1AF9A4459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115" b="1"/>
          <a:stretch/>
        </p:blipFill>
        <p:spPr bwMode="auto">
          <a:xfrm>
            <a:off x="7658072" y="1373338"/>
            <a:ext cx="3793472" cy="41113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77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887478" y="141513"/>
            <a:ext cx="8094722"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Standards</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707886"/>
          </a:xfrm>
          <a:prstGeom prst="rect">
            <a:avLst/>
          </a:prstGeom>
          <a:noFill/>
        </p:spPr>
        <p:txBody>
          <a:bodyPr wrap="square" rtlCol="0">
            <a:spAutoFit/>
          </a:bodyPr>
          <a:lstStyle/>
          <a:p>
            <a:pPr algn="ctr" defTabSz="768111"/>
            <a:r>
              <a:rPr lang="fr-FR" sz="4000" b="1" dirty="0">
                <a:latin typeface="Calibri" panose="020F0502020204030204" pitchFamily="34" charset="0"/>
              </a:rPr>
              <a:t>BBOP</a:t>
            </a:r>
            <a:endParaRPr lang="pt-PT" sz="4000" b="1" dirty="0">
              <a:latin typeface="Calibri" panose="020F0502020204030204" pitchFamily="34" charset="0"/>
            </a:endParaRPr>
          </a:p>
        </p:txBody>
      </p:sp>
    </p:spTree>
    <p:extLst>
      <p:ext uri="{BB962C8B-B14F-4D97-AF65-F5344CB8AC3E}">
        <p14:creationId xmlns:p14="http://schemas.microsoft.com/office/powerpoint/2010/main" val="205160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a:extLst>
              <a:ext uri="{FF2B5EF4-FFF2-40B4-BE49-F238E27FC236}">
                <a16:creationId xmlns:a16="http://schemas.microsoft.com/office/drawing/2014/main" id="{ADA70984-50C3-4222-B880-D93A006B1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540" y="1208621"/>
            <a:ext cx="3361054" cy="163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a:extLst>
              <a:ext uri="{FF2B5EF4-FFF2-40B4-BE49-F238E27FC236}">
                <a16:creationId xmlns:a16="http://schemas.microsoft.com/office/drawing/2014/main" id="{3B5FD863-A326-4B89-B479-80BE63BA2F0D}"/>
              </a:ext>
            </a:extLst>
          </p:cNvPr>
          <p:cNvSpPr>
            <a:spLocks noGrp="1" noChangeArrowheads="1"/>
          </p:cNvSpPr>
          <p:nvPr>
            <p:ph type="body" idx="1"/>
          </p:nvPr>
        </p:nvSpPr>
        <p:spPr>
          <a:xfrm>
            <a:off x="440361" y="1624324"/>
            <a:ext cx="6127153" cy="2593696"/>
          </a:xfrm>
        </p:spPr>
        <p:txBody>
          <a:bodyPr>
            <a:noAutofit/>
          </a:bodyPr>
          <a:lstStyle/>
          <a:p>
            <a:pPr marL="0" indent="0">
              <a:lnSpc>
                <a:spcPct val="100000"/>
              </a:lnSpc>
              <a:spcBef>
                <a:spcPts val="1200"/>
              </a:spcBef>
              <a:buNone/>
            </a:pPr>
            <a:r>
              <a:rPr lang="en-US" altLang="en-US" sz="2400" dirty="0">
                <a:cs typeface="Arial" panose="020B0604020202020204" pitchFamily="34" charset="0"/>
              </a:rPr>
              <a:t>Interviews in 2003 by Insight Investment and IUCN.  Need for:</a:t>
            </a:r>
          </a:p>
          <a:p>
            <a:pPr lvl="1">
              <a:lnSpc>
                <a:spcPct val="100000"/>
              </a:lnSpc>
              <a:spcBef>
                <a:spcPts val="1200"/>
              </a:spcBef>
            </a:pPr>
            <a:r>
              <a:rPr lang="en-US" altLang="en-US" dirty="0" err="1">
                <a:cs typeface="Arial" panose="020B0604020202020204" pitchFamily="34" charset="0"/>
              </a:rPr>
              <a:t>Multistakeholder</a:t>
            </a:r>
            <a:r>
              <a:rPr lang="en-US" altLang="en-US" dirty="0">
                <a:cs typeface="Arial" panose="020B0604020202020204" pitchFamily="34" charset="0"/>
              </a:rPr>
              <a:t>, international forum to discuss the mitigation hierarchy, especially offsets</a:t>
            </a:r>
          </a:p>
          <a:p>
            <a:pPr lvl="1">
              <a:lnSpc>
                <a:spcPct val="100000"/>
              </a:lnSpc>
              <a:spcBef>
                <a:spcPts val="1200"/>
              </a:spcBef>
            </a:pPr>
            <a:r>
              <a:rPr lang="en-US" altLang="en-US" dirty="0">
                <a:cs typeface="Arial" panose="020B0604020202020204" pitchFamily="34" charset="0"/>
              </a:rPr>
              <a:t>Pilot projects</a:t>
            </a:r>
          </a:p>
          <a:p>
            <a:pPr lvl="1">
              <a:lnSpc>
                <a:spcPct val="100000"/>
              </a:lnSpc>
              <a:spcBef>
                <a:spcPts val="1200"/>
              </a:spcBef>
            </a:pPr>
            <a:r>
              <a:rPr lang="en-US" altLang="en-US" dirty="0">
                <a:cs typeface="Arial" panose="020B0604020202020204" pitchFamily="34" charset="0"/>
              </a:rPr>
              <a:t>Methodologies and guidance</a:t>
            </a:r>
          </a:p>
          <a:p>
            <a:pPr lvl="1">
              <a:lnSpc>
                <a:spcPct val="100000"/>
              </a:lnSpc>
              <a:spcBef>
                <a:spcPts val="1200"/>
              </a:spcBef>
            </a:pPr>
            <a:r>
              <a:rPr lang="en-US" altLang="en-US" dirty="0">
                <a:cs typeface="Arial" panose="020B0604020202020204" pitchFamily="34" charset="0"/>
              </a:rPr>
              <a:t>Enabling policy framework</a:t>
            </a:r>
          </a:p>
          <a:p>
            <a:pPr lvl="1">
              <a:lnSpc>
                <a:spcPct val="100000"/>
              </a:lnSpc>
              <a:spcBef>
                <a:spcPts val="1200"/>
              </a:spcBef>
            </a:pPr>
            <a:endParaRPr lang="en-US" altLang="en-US" sz="1800" dirty="0">
              <a:solidFill>
                <a:srgbClr val="0070C0"/>
              </a:solidFill>
              <a:latin typeface="Arial" panose="020B0604020202020204" pitchFamily="34" charset="0"/>
              <a:cs typeface="Arial" panose="020B0604020202020204" pitchFamily="34" charset="0"/>
            </a:endParaRPr>
          </a:p>
          <a:p>
            <a:pPr lvl="1">
              <a:lnSpc>
                <a:spcPct val="100000"/>
              </a:lnSpc>
              <a:spcBef>
                <a:spcPts val="1200"/>
              </a:spcBef>
            </a:pPr>
            <a:endParaRPr lang="en-US" altLang="en-US" sz="1800" dirty="0">
              <a:solidFill>
                <a:srgbClr val="0070C0"/>
              </a:solidFill>
              <a:latin typeface="Arial" panose="020B0604020202020204" pitchFamily="34" charset="0"/>
              <a:cs typeface="Arial" panose="020B0604020202020204" pitchFamily="34" charset="0"/>
            </a:endParaRPr>
          </a:p>
        </p:txBody>
      </p:sp>
      <p:sp>
        <p:nvSpPr>
          <p:cNvPr id="6149" name="Rectangle 4">
            <a:extLst>
              <a:ext uri="{FF2B5EF4-FFF2-40B4-BE49-F238E27FC236}">
                <a16:creationId xmlns:a16="http://schemas.microsoft.com/office/drawing/2014/main" id="{2D26ECDD-4769-4884-A982-04CF4A340125}"/>
              </a:ext>
            </a:extLst>
          </p:cNvPr>
          <p:cNvSpPr>
            <a:spLocks noChangeArrowheads="1"/>
          </p:cNvSpPr>
          <p:nvPr/>
        </p:nvSpPr>
        <p:spPr bwMode="auto">
          <a:xfrm>
            <a:off x="1676400" y="3683172"/>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b="1">
                <a:solidFill>
                  <a:srgbClr val="000000"/>
                </a:solidFill>
                <a:latin typeface="Arial" panose="020B0604020202020204" pitchFamily="34" charset="0"/>
                <a:cs typeface="Arial" panose="020B0604020202020204" pitchFamily="34" charset="0"/>
              </a:defRPr>
            </a:lvl1pPr>
            <a:lvl2pPr marL="742950" indent="-285750" eaLnBrk="0" hangingPunct="0">
              <a:defRPr sz="2800" b="1">
                <a:solidFill>
                  <a:srgbClr val="000000"/>
                </a:solidFill>
                <a:latin typeface="Arial" panose="020B0604020202020204" pitchFamily="34" charset="0"/>
                <a:cs typeface="Arial" panose="020B0604020202020204" pitchFamily="34" charset="0"/>
              </a:defRPr>
            </a:lvl2pPr>
            <a:lvl3pPr marL="736600" indent="-368300" eaLnBrk="0" hangingPunct="0">
              <a:defRPr sz="2800" b="1">
                <a:solidFill>
                  <a:srgbClr val="000000"/>
                </a:solidFill>
                <a:latin typeface="Arial" panose="020B0604020202020204" pitchFamily="34" charset="0"/>
                <a:cs typeface="Arial" panose="020B0604020202020204" pitchFamily="34" charset="0"/>
              </a:defRPr>
            </a:lvl3pPr>
            <a:lvl4pPr marL="1600200" indent="-228600" eaLnBrk="0" hangingPunct="0">
              <a:defRPr sz="2800" b="1">
                <a:solidFill>
                  <a:srgbClr val="000000"/>
                </a:solidFill>
                <a:latin typeface="Arial" panose="020B0604020202020204" pitchFamily="34" charset="0"/>
                <a:cs typeface="Arial" panose="020B0604020202020204" pitchFamily="34" charset="0"/>
              </a:defRPr>
            </a:lvl4pPr>
            <a:lvl5pPr marL="2057400" indent="-228600" eaLnBrk="0" hangingPunct="0">
              <a:defRPr sz="28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lvl="2">
              <a:lnSpc>
                <a:spcPct val="80000"/>
              </a:lnSpc>
              <a:spcBef>
                <a:spcPct val="20000"/>
              </a:spcBef>
              <a:buFontTx/>
              <a:buChar char="•"/>
            </a:pPr>
            <a:endParaRPr lang="en-GB" altLang="en-US" sz="1800" b="0">
              <a:solidFill>
                <a:schemeClr val="tx1"/>
              </a:solidFill>
            </a:endParaRPr>
          </a:p>
        </p:txBody>
      </p:sp>
      <p:sp>
        <p:nvSpPr>
          <p:cNvPr id="6150" name="Text Box 6">
            <a:extLst>
              <a:ext uri="{FF2B5EF4-FFF2-40B4-BE49-F238E27FC236}">
                <a16:creationId xmlns:a16="http://schemas.microsoft.com/office/drawing/2014/main" id="{C46265D7-615E-4DE1-87F8-35E5596303F7}"/>
              </a:ext>
            </a:extLst>
          </p:cNvPr>
          <p:cNvSpPr txBox="1">
            <a:spLocks noChangeArrowheads="1"/>
          </p:cNvSpPr>
          <p:nvPr/>
        </p:nvSpPr>
        <p:spPr bwMode="auto">
          <a:xfrm>
            <a:off x="1311275" y="69850"/>
            <a:ext cx="9144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panose="020B0604020202020204" pitchFamily="34" charset="0"/>
                <a:cs typeface="Arial" panose="020B0604020202020204" pitchFamily="34" charset="0"/>
              </a:defRPr>
            </a:lvl1pPr>
            <a:lvl2pPr marL="742950" indent="-285750" eaLnBrk="0" hangingPunct="0">
              <a:defRPr sz="2800" b="1">
                <a:solidFill>
                  <a:srgbClr val="000000"/>
                </a:solidFill>
                <a:latin typeface="Arial" panose="020B0604020202020204" pitchFamily="34" charset="0"/>
                <a:cs typeface="Arial" panose="020B0604020202020204" pitchFamily="34" charset="0"/>
              </a:defRPr>
            </a:lvl2pPr>
            <a:lvl3pPr marL="1143000" indent="-228600" eaLnBrk="0" hangingPunct="0">
              <a:defRPr sz="2800" b="1">
                <a:solidFill>
                  <a:srgbClr val="000000"/>
                </a:solidFill>
                <a:latin typeface="Arial" panose="020B0604020202020204" pitchFamily="34" charset="0"/>
                <a:cs typeface="Arial" panose="020B0604020202020204" pitchFamily="34" charset="0"/>
              </a:defRPr>
            </a:lvl3pPr>
            <a:lvl4pPr marL="1600200" indent="-228600" eaLnBrk="0" hangingPunct="0">
              <a:defRPr sz="2800" b="1">
                <a:solidFill>
                  <a:srgbClr val="000000"/>
                </a:solidFill>
                <a:latin typeface="Arial" panose="020B0604020202020204" pitchFamily="34" charset="0"/>
                <a:cs typeface="Arial" panose="020B0604020202020204" pitchFamily="34" charset="0"/>
              </a:defRPr>
            </a:lvl4pPr>
            <a:lvl5pPr marL="2057400" indent="-228600" eaLnBrk="0" hangingPunct="0">
              <a:defRPr sz="28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algn="ctr">
              <a:lnSpc>
                <a:spcPct val="90000"/>
              </a:lnSpc>
            </a:pPr>
            <a:r>
              <a:rPr lang="en-US" altLang="en-US" sz="3200" dirty="0">
                <a:solidFill>
                  <a:schemeClr val="bg1"/>
                </a:solidFill>
              </a:rPr>
              <a:t>Why was BBOP set up?</a:t>
            </a:r>
          </a:p>
        </p:txBody>
      </p:sp>
      <p:pic>
        <p:nvPicPr>
          <p:cNvPr id="6152" name="Picture 11">
            <a:extLst>
              <a:ext uri="{FF2B5EF4-FFF2-40B4-BE49-F238E27FC236}">
                <a16:creationId xmlns:a16="http://schemas.microsoft.com/office/drawing/2014/main" id="{8C74822F-BC01-4D1E-ACF4-A3B8F97DD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360" y="3009161"/>
            <a:ext cx="5176307" cy="305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a:extLst>
              <a:ext uri="{FF2B5EF4-FFF2-40B4-BE49-F238E27FC236}">
                <a16:creationId xmlns:a16="http://schemas.microsoft.com/office/drawing/2014/main" id="{3B5FD863-A326-4B89-B479-80BE63BA2F0D}"/>
              </a:ext>
            </a:extLst>
          </p:cNvPr>
          <p:cNvSpPr>
            <a:spLocks noGrp="1" noChangeArrowheads="1"/>
          </p:cNvSpPr>
          <p:nvPr>
            <p:ph type="body" idx="1"/>
          </p:nvPr>
        </p:nvSpPr>
        <p:spPr>
          <a:xfrm>
            <a:off x="456466" y="1085376"/>
            <a:ext cx="7262889" cy="4687247"/>
          </a:xfrm>
        </p:spPr>
        <p:txBody>
          <a:bodyPr>
            <a:noAutofit/>
          </a:bodyPr>
          <a:lstStyle/>
          <a:p>
            <a:pPr>
              <a:lnSpc>
                <a:spcPct val="100000"/>
              </a:lnSpc>
              <a:spcBef>
                <a:spcPts val="1200"/>
              </a:spcBef>
            </a:pPr>
            <a:r>
              <a:rPr lang="en-US" altLang="en-US" sz="2000" dirty="0">
                <a:cs typeface="Arial" panose="020B0604020202020204" pitchFamily="34" charset="0"/>
              </a:rPr>
              <a:t>Changing societal expectations about biodiversity mitigation.  </a:t>
            </a:r>
          </a:p>
          <a:p>
            <a:pPr>
              <a:lnSpc>
                <a:spcPct val="100000"/>
              </a:lnSpc>
              <a:spcBef>
                <a:spcPts val="1200"/>
              </a:spcBef>
            </a:pPr>
            <a:r>
              <a:rPr lang="en-US" altLang="en-US" sz="2000" dirty="0">
                <a:cs typeface="Arial" panose="020B0604020202020204" pitchFamily="34" charset="0"/>
              </a:rPr>
              <a:t>Company risk and opportunity, need for advice and partnerships.</a:t>
            </a:r>
          </a:p>
          <a:p>
            <a:pPr>
              <a:lnSpc>
                <a:spcPct val="107000"/>
              </a:lnSpc>
              <a:spcBef>
                <a:spcPts val="1200"/>
              </a:spcBef>
              <a:spcAft>
                <a:spcPts val="0"/>
              </a:spcAft>
            </a:pPr>
            <a:r>
              <a:rPr lang="en-GB" sz="2000" dirty="0">
                <a:ea typeface="Calibri" panose="020F0502020204030204" pitchFamily="34" charset="0"/>
                <a:cs typeface="Calibri" panose="020F0502020204030204" pitchFamily="34" charset="0"/>
              </a:rPr>
              <a:t>Confusion and misunderstanding with varied terminology.</a:t>
            </a:r>
          </a:p>
          <a:p>
            <a:pPr>
              <a:lnSpc>
                <a:spcPct val="107000"/>
              </a:lnSpc>
              <a:spcBef>
                <a:spcPts val="1200"/>
              </a:spcBef>
              <a:spcAft>
                <a:spcPts val="0"/>
              </a:spcAft>
            </a:pPr>
            <a:r>
              <a:rPr lang="en-GB" sz="2000" dirty="0">
                <a:ea typeface="Calibri" panose="020F0502020204030204" pitchFamily="34" charset="0"/>
                <a:cs typeface="Calibri" panose="020F0502020204030204" pitchFamily="34" charset="0"/>
              </a:rPr>
              <a:t>Guidelines, methodologies and standards were lacking.</a:t>
            </a:r>
          </a:p>
          <a:p>
            <a:pPr>
              <a:lnSpc>
                <a:spcPct val="107000"/>
              </a:lnSpc>
              <a:spcBef>
                <a:spcPts val="1200"/>
              </a:spcBef>
              <a:spcAft>
                <a:spcPts val="0"/>
              </a:spcAft>
            </a:pPr>
            <a:r>
              <a:rPr lang="en-GB" sz="2000" dirty="0">
                <a:ea typeface="Calibri" panose="020F0502020204030204" pitchFamily="34" charset="0"/>
                <a:cs typeface="Calibri" panose="020F0502020204030204" pitchFamily="34" charset="0"/>
              </a:rPr>
              <a:t>Methods hadn’t been tested at pilot sites.</a:t>
            </a:r>
          </a:p>
          <a:p>
            <a:pPr>
              <a:lnSpc>
                <a:spcPct val="107000"/>
              </a:lnSpc>
              <a:spcBef>
                <a:spcPts val="1200"/>
              </a:spcBef>
              <a:spcAft>
                <a:spcPts val="0"/>
              </a:spcAft>
            </a:pPr>
            <a:r>
              <a:rPr lang="en-GB" sz="2000" dirty="0">
                <a:ea typeface="Calibri" panose="020F0502020204030204" pitchFamily="34" charset="0"/>
                <a:cs typeface="Calibri" panose="020F0502020204030204" pitchFamily="34" charset="0"/>
              </a:rPr>
              <a:t>Government policies and financial investment conditions did not encourage best practice. </a:t>
            </a:r>
            <a:endParaRPr lang="en-GB" sz="2000" dirty="0">
              <a:ea typeface="Calibri" panose="020F0502020204030204" pitchFamily="34" charset="0"/>
              <a:cs typeface="Times New Roman" panose="02020603050405020304" pitchFamily="18" charset="0"/>
            </a:endParaRPr>
          </a:p>
          <a:p>
            <a:pPr>
              <a:lnSpc>
                <a:spcPct val="107000"/>
              </a:lnSpc>
              <a:spcBef>
                <a:spcPts val="1200"/>
              </a:spcBef>
              <a:spcAft>
                <a:spcPts val="0"/>
              </a:spcAft>
            </a:pPr>
            <a:r>
              <a:rPr lang="en-GB" sz="2000" dirty="0">
                <a:ea typeface="Calibri" panose="020F0502020204030204" pitchFamily="34" charset="0"/>
                <a:cs typeface="Calibri" panose="020F0502020204030204" pitchFamily="34" charset="0"/>
              </a:rPr>
              <a:t>No recognized standard, so  no way to judge the quality of mitigation.</a:t>
            </a:r>
          </a:p>
          <a:p>
            <a:pPr>
              <a:lnSpc>
                <a:spcPct val="107000"/>
              </a:lnSpc>
              <a:spcBef>
                <a:spcPts val="1200"/>
              </a:spcBef>
              <a:spcAft>
                <a:spcPts val="0"/>
              </a:spcAft>
            </a:pPr>
            <a:r>
              <a:rPr lang="en-GB" sz="2000" dirty="0">
                <a:ea typeface="Calibri" panose="020F0502020204030204" pitchFamily="34" charset="0"/>
                <a:cs typeface="Calibri" panose="020F0502020204030204" pitchFamily="34" charset="0"/>
              </a:rPr>
              <a:t>Risk of criticism for developers. </a:t>
            </a:r>
            <a:endParaRPr lang="en-GB" sz="2000" dirty="0">
              <a:ea typeface="Calibri" panose="020F0502020204030204" pitchFamily="34" charset="0"/>
              <a:cs typeface="Times New Roman" panose="02020603050405020304" pitchFamily="18" charset="0"/>
            </a:endParaRPr>
          </a:p>
          <a:p>
            <a:pPr>
              <a:lnSpc>
                <a:spcPct val="107000"/>
              </a:lnSpc>
              <a:spcBef>
                <a:spcPts val="1200"/>
              </a:spcBef>
              <a:spcAft>
                <a:spcPts val="0"/>
              </a:spcAft>
            </a:pPr>
            <a:r>
              <a:rPr lang="en-GB" sz="2000" dirty="0">
                <a:ea typeface="Calibri" panose="020F0502020204030204" pitchFamily="34" charset="0"/>
                <a:cs typeface="Calibri" panose="020F0502020204030204" pitchFamily="34" charset="0"/>
              </a:rPr>
              <a:t>N</a:t>
            </a:r>
            <a:r>
              <a:rPr lang="en-GB" sz="2000" dirty="0">
                <a:ea typeface="Calibri" panose="020F0502020204030204" pitchFamily="34" charset="0"/>
              </a:rPr>
              <a:t>o forum to bring stakeholders together </a:t>
            </a:r>
          </a:p>
          <a:p>
            <a:pPr>
              <a:lnSpc>
                <a:spcPct val="107000"/>
              </a:lnSpc>
              <a:spcBef>
                <a:spcPts val="1200"/>
              </a:spcBef>
              <a:spcAft>
                <a:spcPts val="0"/>
              </a:spcAft>
            </a:pPr>
            <a:endParaRPr lang="en-GB" sz="2000" dirty="0"/>
          </a:p>
          <a:p>
            <a:pPr lvl="1">
              <a:lnSpc>
                <a:spcPct val="100000"/>
              </a:lnSpc>
              <a:spcBef>
                <a:spcPts val="1200"/>
              </a:spcBef>
            </a:pPr>
            <a:endParaRPr lang="en-US" altLang="en-US" sz="2000" dirty="0">
              <a:solidFill>
                <a:srgbClr val="0070C0"/>
              </a:solidFill>
              <a:latin typeface="Arial" panose="020B0604020202020204" pitchFamily="34" charset="0"/>
              <a:cs typeface="Arial" panose="020B0604020202020204" pitchFamily="34" charset="0"/>
            </a:endParaRPr>
          </a:p>
        </p:txBody>
      </p:sp>
      <p:sp>
        <p:nvSpPr>
          <p:cNvPr id="6149" name="Rectangle 4">
            <a:extLst>
              <a:ext uri="{FF2B5EF4-FFF2-40B4-BE49-F238E27FC236}">
                <a16:creationId xmlns:a16="http://schemas.microsoft.com/office/drawing/2014/main" id="{2D26ECDD-4769-4884-A982-04CF4A340125}"/>
              </a:ext>
            </a:extLst>
          </p:cNvPr>
          <p:cNvSpPr>
            <a:spLocks noChangeArrowheads="1"/>
          </p:cNvSpPr>
          <p:nvPr/>
        </p:nvSpPr>
        <p:spPr bwMode="auto">
          <a:xfrm>
            <a:off x="1676400" y="38100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b="1">
                <a:solidFill>
                  <a:srgbClr val="000000"/>
                </a:solidFill>
                <a:latin typeface="Arial" panose="020B0604020202020204" pitchFamily="34" charset="0"/>
                <a:cs typeface="Arial" panose="020B0604020202020204" pitchFamily="34" charset="0"/>
              </a:defRPr>
            </a:lvl1pPr>
            <a:lvl2pPr marL="742950" indent="-285750" eaLnBrk="0" hangingPunct="0">
              <a:defRPr sz="2800" b="1">
                <a:solidFill>
                  <a:srgbClr val="000000"/>
                </a:solidFill>
                <a:latin typeface="Arial" panose="020B0604020202020204" pitchFamily="34" charset="0"/>
                <a:cs typeface="Arial" panose="020B0604020202020204" pitchFamily="34" charset="0"/>
              </a:defRPr>
            </a:lvl2pPr>
            <a:lvl3pPr marL="736600" indent="-368300" eaLnBrk="0" hangingPunct="0">
              <a:defRPr sz="2800" b="1">
                <a:solidFill>
                  <a:srgbClr val="000000"/>
                </a:solidFill>
                <a:latin typeface="Arial" panose="020B0604020202020204" pitchFamily="34" charset="0"/>
                <a:cs typeface="Arial" panose="020B0604020202020204" pitchFamily="34" charset="0"/>
              </a:defRPr>
            </a:lvl3pPr>
            <a:lvl4pPr marL="1600200" indent="-228600" eaLnBrk="0" hangingPunct="0">
              <a:defRPr sz="2800" b="1">
                <a:solidFill>
                  <a:srgbClr val="000000"/>
                </a:solidFill>
                <a:latin typeface="Arial" panose="020B0604020202020204" pitchFamily="34" charset="0"/>
                <a:cs typeface="Arial" panose="020B0604020202020204" pitchFamily="34" charset="0"/>
              </a:defRPr>
            </a:lvl4pPr>
            <a:lvl5pPr marL="2057400" indent="-228600" eaLnBrk="0" hangingPunct="0">
              <a:defRPr sz="28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lvl="2">
              <a:lnSpc>
                <a:spcPct val="80000"/>
              </a:lnSpc>
              <a:spcBef>
                <a:spcPct val="20000"/>
              </a:spcBef>
              <a:buFontTx/>
              <a:buChar char="•"/>
            </a:pPr>
            <a:endParaRPr lang="en-GB" altLang="en-US" sz="1800" b="0">
              <a:solidFill>
                <a:schemeClr val="tx1"/>
              </a:solidFill>
            </a:endParaRPr>
          </a:p>
        </p:txBody>
      </p:sp>
      <p:sp>
        <p:nvSpPr>
          <p:cNvPr id="6150" name="Text Box 6">
            <a:extLst>
              <a:ext uri="{FF2B5EF4-FFF2-40B4-BE49-F238E27FC236}">
                <a16:creationId xmlns:a16="http://schemas.microsoft.com/office/drawing/2014/main" id="{C46265D7-615E-4DE1-87F8-35E5596303F7}"/>
              </a:ext>
            </a:extLst>
          </p:cNvPr>
          <p:cNvSpPr txBox="1">
            <a:spLocks noChangeArrowheads="1"/>
          </p:cNvSpPr>
          <p:nvPr/>
        </p:nvSpPr>
        <p:spPr bwMode="auto">
          <a:xfrm>
            <a:off x="1311275" y="69850"/>
            <a:ext cx="9144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panose="020B0604020202020204" pitchFamily="34" charset="0"/>
                <a:cs typeface="Arial" panose="020B0604020202020204" pitchFamily="34" charset="0"/>
              </a:defRPr>
            </a:lvl1pPr>
            <a:lvl2pPr marL="742950" indent="-285750" eaLnBrk="0" hangingPunct="0">
              <a:defRPr sz="2800" b="1">
                <a:solidFill>
                  <a:srgbClr val="000000"/>
                </a:solidFill>
                <a:latin typeface="Arial" panose="020B0604020202020204" pitchFamily="34" charset="0"/>
                <a:cs typeface="Arial" panose="020B0604020202020204" pitchFamily="34" charset="0"/>
              </a:defRPr>
            </a:lvl2pPr>
            <a:lvl3pPr marL="1143000" indent="-228600" eaLnBrk="0" hangingPunct="0">
              <a:defRPr sz="2800" b="1">
                <a:solidFill>
                  <a:srgbClr val="000000"/>
                </a:solidFill>
                <a:latin typeface="Arial" panose="020B0604020202020204" pitchFamily="34" charset="0"/>
                <a:cs typeface="Arial" panose="020B0604020202020204" pitchFamily="34" charset="0"/>
              </a:defRPr>
            </a:lvl3pPr>
            <a:lvl4pPr marL="1600200" indent="-228600" eaLnBrk="0" hangingPunct="0">
              <a:defRPr sz="2800" b="1">
                <a:solidFill>
                  <a:srgbClr val="000000"/>
                </a:solidFill>
                <a:latin typeface="Arial" panose="020B0604020202020204" pitchFamily="34" charset="0"/>
                <a:cs typeface="Arial" panose="020B0604020202020204" pitchFamily="34" charset="0"/>
              </a:defRPr>
            </a:lvl4pPr>
            <a:lvl5pPr marL="2057400" indent="-228600" eaLnBrk="0" hangingPunct="0">
              <a:defRPr sz="28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algn="ctr">
              <a:lnSpc>
                <a:spcPct val="90000"/>
              </a:lnSpc>
            </a:pPr>
            <a:r>
              <a:rPr lang="en-US" altLang="en-US" sz="3200" dirty="0">
                <a:solidFill>
                  <a:schemeClr val="bg1"/>
                </a:solidFill>
              </a:rPr>
              <a:t>Why was BBOP set up?</a:t>
            </a:r>
          </a:p>
        </p:txBody>
      </p:sp>
      <p:pic>
        <p:nvPicPr>
          <p:cNvPr id="6151" name="Picture 1">
            <a:extLst>
              <a:ext uri="{FF2B5EF4-FFF2-40B4-BE49-F238E27FC236}">
                <a16:creationId xmlns:a16="http://schemas.microsoft.com/office/drawing/2014/main" id="{5357E833-E1CC-41A5-8BF6-D5DA5800E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262" y="3291058"/>
            <a:ext cx="124301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angle 1">
            <a:extLst>
              <a:ext uri="{FF2B5EF4-FFF2-40B4-BE49-F238E27FC236}">
                <a16:creationId xmlns:a16="http://schemas.microsoft.com/office/drawing/2014/main" id="{9C5E2130-2BFB-4589-BD90-10AFF3162373}"/>
              </a:ext>
            </a:extLst>
          </p:cNvPr>
          <p:cNvSpPr/>
          <p:nvPr/>
        </p:nvSpPr>
        <p:spPr>
          <a:xfrm>
            <a:off x="8024991" y="4401076"/>
            <a:ext cx="3883263" cy="470000"/>
          </a:xfrm>
          <a:prstGeom prst="rect">
            <a:avLst/>
          </a:prstGeom>
        </p:spPr>
        <p:txBody>
          <a:bodyPr wrap="square">
            <a:spAutoFit/>
          </a:bodyPr>
          <a:lstStyle/>
          <a:p>
            <a:pPr algn="ctr">
              <a:lnSpc>
                <a:spcPct val="107000"/>
              </a:lnSpc>
            </a:pPr>
            <a:r>
              <a:rPr lang="en-GB" sz="2400" b="1" dirty="0">
                <a:solidFill>
                  <a:srgbClr val="009999"/>
                </a:solidFill>
                <a:latin typeface="Calibri" panose="020F0502020204030204" pitchFamily="34" charset="0"/>
                <a:ea typeface="Calibri" panose="020F0502020204030204" pitchFamily="34" charset="0"/>
                <a:cs typeface="Calibri" panose="020F0502020204030204" pitchFamily="34" charset="0"/>
              </a:rPr>
              <a:t>Established to address this</a:t>
            </a:r>
            <a:r>
              <a:rPr lang="en-GB" dirty="0">
                <a:latin typeface="Calibri" panose="020F0502020204030204" pitchFamily="34" charset="0"/>
                <a:ea typeface="Calibri" panose="020F0502020204030204" pitchFamily="34" charset="0"/>
                <a:cs typeface="Calibri" panose="020F0502020204030204" pitchFamily="34" charset="0"/>
              </a:rPr>
              <a:t>.</a:t>
            </a:r>
            <a:endParaRPr lang="en-GB" dirty="0"/>
          </a:p>
        </p:txBody>
      </p:sp>
    </p:spTree>
    <p:extLst>
      <p:ext uri="{BB962C8B-B14F-4D97-AF65-F5344CB8AC3E}">
        <p14:creationId xmlns:p14="http://schemas.microsoft.com/office/powerpoint/2010/main" val="206763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ChangeArrowheads="1"/>
          </p:cNvSpPr>
          <p:nvPr/>
        </p:nvSpPr>
        <p:spPr bwMode="auto">
          <a:xfrm>
            <a:off x="1676400" y="3810000"/>
            <a:ext cx="8229600" cy="3276600"/>
          </a:xfrm>
          <a:prstGeom prst="rect">
            <a:avLst/>
          </a:prstGeom>
          <a:noFill/>
          <a:ln w="9525">
            <a:noFill/>
            <a:miter lim="800000"/>
            <a:headEnd/>
            <a:tailEnd/>
          </a:ln>
        </p:spPr>
        <p:txBody>
          <a:bodyPr/>
          <a:lstStyle/>
          <a:p>
            <a:pPr marL="736600" lvl="2" indent="-368300" eaLnBrk="0" hangingPunct="0">
              <a:lnSpc>
                <a:spcPct val="80000"/>
              </a:lnSpc>
              <a:spcBef>
                <a:spcPct val="20000"/>
              </a:spcBef>
              <a:buFontTx/>
              <a:buChar char="•"/>
            </a:pPr>
            <a:endParaRPr lang="en-GB"/>
          </a:p>
        </p:txBody>
      </p:sp>
      <p:sp>
        <p:nvSpPr>
          <p:cNvPr id="35844" name="Text Box 6"/>
          <p:cNvSpPr txBox="1">
            <a:spLocks noChangeArrowheads="1"/>
          </p:cNvSpPr>
          <p:nvPr/>
        </p:nvSpPr>
        <p:spPr bwMode="auto">
          <a:xfrm>
            <a:off x="575920" y="153989"/>
            <a:ext cx="9803155" cy="535531"/>
          </a:xfrm>
          <a:prstGeom prst="rect">
            <a:avLst/>
          </a:prstGeom>
          <a:noFill/>
          <a:ln w="9525">
            <a:noFill/>
            <a:miter lim="800000"/>
            <a:headEnd/>
            <a:tailEnd/>
          </a:ln>
        </p:spPr>
        <p:txBody>
          <a:bodyPr wrap="square">
            <a:spAutoFit/>
          </a:bodyPr>
          <a:lstStyle/>
          <a:p>
            <a:pPr algn="ctr" eaLnBrk="0" hangingPunct="0">
              <a:lnSpc>
                <a:spcPct val="90000"/>
              </a:lnSpc>
            </a:pPr>
            <a:r>
              <a:rPr lang="en-US" sz="3200" dirty="0">
                <a:solidFill>
                  <a:schemeClr val="bg1"/>
                </a:solidFill>
              </a:rPr>
              <a:t>Changing expectations: new social compact</a:t>
            </a:r>
          </a:p>
        </p:txBody>
      </p:sp>
      <p:pic>
        <p:nvPicPr>
          <p:cNvPr id="35846" name="Picture 2" descr="C:\Program Files (x86)\Microsoft Office\MEDIA\CAGCAT10\j0300840.wmf"/>
          <p:cNvPicPr>
            <a:picLocks noChangeAspect="1" noChangeArrowheads="1"/>
          </p:cNvPicPr>
          <p:nvPr/>
        </p:nvPicPr>
        <p:blipFill>
          <a:blip r:embed="rId3" cstate="print"/>
          <a:srcRect/>
          <a:stretch>
            <a:fillRect/>
          </a:stretch>
        </p:blipFill>
        <p:spPr bwMode="auto">
          <a:xfrm>
            <a:off x="8853488" y="2884488"/>
            <a:ext cx="1814512" cy="1528762"/>
          </a:xfrm>
          <a:prstGeom prst="rect">
            <a:avLst/>
          </a:prstGeom>
          <a:noFill/>
          <a:ln w="9525">
            <a:noFill/>
            <a:miter lim="800000"/>
            <a:headEnd/>
            <a:tailEnd/>
          </a:ln>
        </p:spPr>
      </p:pic>
      <p:sp>
        <p:nvSpPr>
          <p:cNvPr id="10" name="Rectangle 2"/>
          <p:cNvSpPr txBox="1">
            <a:spLocks noChangeArrowheads="1"/>
          </p:cNvSpPr>
          <p:nvPr/>
        </p:nvSpPr>
        <p:spPr bwMode="auto">
          <a:xfrm>
            <a:off x="777875" y="1099344"/>
            <a:ext cx="8974138" cy="4495800"/>
          </a:xfrm>
          <a:prstGeom prst="rect">
            <a:avLst/>
          </a:prstGeom>
          <a:noFill/>
          <a:ln w="9525">
            <a:noFill/>
            <a:miter lim="800000"/>
            <a:headEnd/>
            <a:tailEnd/>
          </a:ln>
        </p:spPr>
        <p:txBody>
          <a:bodyPr/>
          <a:lstStyle/>
          <a:p>
            <a:pPr marL="342900" indent="-342900" eaLnBrk="0" hangingPunct="0">
              <a:spcBef>
                <a:spcPct val="20000"/>
              </a:spcBef>
              <a:defRPr/>
            </a:pPr>
            <a:r>
              <a:rPr lang="en-US" sz="2000" b="1" kern="0" dirty="0">
                <a:solidFill>
                  <a:schemeClr val="accent2"/>
                </a:solidFill>
              </a:rPr>
              <a:t>Historically:</a:t>
            </a:r>
          </a:p>
          <a:p>
            <a:pPr marL="457200" eaLnBrk="0" hangingPunct="0">
              <a:spcBef>
                <a:spcPct val="20000"/>
              </a:spcBef>
              <a:defRPr/>
            </a:pPr>
            <a:r>
              <a:rPr lang="en-US" sz="2200" kern="0" dirty="0"/>
              <a:t>Environmental and social impacts of development tolerated for: </a:t>
            </a:r>
            <a:r>
              <a:rPr lang="en-US" sz="2200" kern="0" dirty="0">
                <a:solidFill>
                  <a:srgbClr val="339933"/>
                </a:solidFill>
              </a:rPr>
              <a:t>economic growth, GDP, jobs, royalties, infrastructure</a:t>
            </a:r>
          </a:p>
          <a:p>
            <a:pPr lvl="1" eaLnBrk="0" hangingPunct="0">
              <a:spcBef>
                <a:spcPct val="20000"/>
              </a:spcBef>
              <a:defRPr/>
            </a:pPr>
            <a:endParaRPr lang="en-US" sz="2400" kern="0" dirty="0">
              <a:solidFill>
                <a:schemeClr val="accent2"/>
              </a:solidFill>
            </a:endParaRPr>
          </a:p>
          <a:p>
            <a:pPr marL="342900" indent="-342900" eaLnBrk="0" hangingPunct="0">
              <a:spcBef>
                <a:spcPct val="20000"/>
              </a:spcBef>
              <a:defRPr/>
            </a:pPr>
            <a:r>
              <a:rPr lang="en-US" sz="2000" b="1" kern="0" dirty="0">
                <a:solidFill>
                  <a:schemeClr val="accent2"/>
                </a:solidFill>
              </a:rPr>
              <a:t>New expectations:</a:t>
            </a:r>
            <a:endParaRPr lang="en-US" sz="2000" b="1" kern="0" dirty="0"/>
          </a:p>
          <a:p>
            <a:pPr marL="800100" lvl="1" indent="-342900" eaLnBrk="0" hangingPunct="0">
              <a:spcBef>
                <a:spcPct val="20000"/>
              </a:spcBef>
              <a:defRPr/>
            </a:pPr>
            <a:r>
              <a:rPr lang="en-US" sz="2200" kern="0" dirty="0"/>
              <a:t>Some areas ‘off limits’ for development</a:t>
            </a:r>
          </a:p>
          <a:p>
            <a:pPr marL="800100" lvl="1" indent="-342900" eaLnBrk="0" hangingPunct="0">
              <a:spcBef>
                <a:spcPct val="20000"/>
              </a:spcBef>
              <a:defRPr/>
            </a:pPr>
            <a:r>
              <a:rPr lang="en-US" sz="2200" kern="0" dirty="0"/>
              <a:t>Presumption of environment </a:t>
            </a:r>
            <a:r>
              <a:rPr lang="en-US" sz="2200" kern="0" dirty="0" err="1"/>
              <a:t>vs</a:t>
            </a:r>
            <a:r>
              <a:rPr lang="en-US" sz="2200" kern="0" dirty="0"/>
              <a:t> development trade-off gone:  </a:t>
            </a:r>
          </a:p>
          <a:p>
            <a:pPr marL="800100" lvl="1" indent="-342900" eaLnBrk="0" hangingPunct="0">
              <a:spcBef>
                <a:spcPct val="20000"/>
              </a:spcBef>
              <a:defRPr/>
            </a:pPr>
            <a:r>
              <a:rPr lang="en-US" sz="2200" kern="0" dirty="0">
                <a:solidFill>
                  <a:srgbClr val="339933"/>
                </a:solidFill>
              </a:rPr>
              <a:t>Social and environmental benefits AND economic growth etc.</a:t>
            </a:r>
          </a:p>
          <a:p>
            <a:pPr marL="800100" lvl="1" indent="-342900" eaLnBrk="0" hangingPunct="0">
              <a:spcBef>
                <a:spcPct val="20000"/>
              </a:spcBef>
              <a:defRPr/>
            </a:pPr>
            <a:endParaRPr lang="en-US" sz="2200" kern="0" dirty="0"/>
          </a:p>
          <a:p>
            <a:pPr marL="800100" lvl="1" indent="-342900" eaLnBrk="0" hangingPunct="0">
              <a:spcBef>
                <a:spcPct val="20000"/>
              </a:spcBef>
              <a:defRPr/>
            </a:pPr>
            <a:r>
              <a:rPr lang="en-US" sz="2200" kern="0" dirty="0">
                <a:solidFill>
                  <a:srgbClr val="0000CC"/>
                </a:solidFill>
              </a:rPr>
              <a:t>Specifically:  </a:t>
            </a:r>
            <a:r>
              <a:rPr lang="en-US" sz="2400" kern="0" dirty="0">
                <a:solidFill>
                  <a:srgbClr val="0000CC"/>
                </a:solidFill>
              </a:rPr>
              <a:t>no net loss </a:t>
            </a:r>
            <a:r>
              <a:rPr lang="en-US" sz="2200" kern="0" dirty="0">
                <a:solidFill>
                  <a:srgbClr val="0000CC"/>
                </a:solidFill>
              </a:rPr>
              <a:t>or net gain of biodiversity</a:t>
            </a:r>
          </a:p>
          <a:p>
            <a:pPr marL="800100" lvl="1" indent="-342900" eaLnBrk="0" hangingPunct="0">
              <a:spcBef>
                <a:spcPct val="20000"/>
              </a:spcBef>
              <a:defRPr/>
            </a:pPr>
            <a:r>
              <a:rPr lang="en-US" sz="2200" kern="0" dirty="0">
                <a:solidFill>
                  <a:srgbClr val="0000CC"/>
                </a:solidFill>
              </a:rPr>
              <a:t>Greater </a:t>
            </a:r>
            <a:r>
              <a:rPr lang="en-US" sz="2200" kern="0" dirty="0" err="1">
                <a:solidFill>
                  <a:srgbClr val="0000CC"/>
                </a:solidFill>
              </a:rPr>
              <a:t>rigour</a:t>
            </a:r>
            <a:r>
              <a:rPr lang="en-US" sz="2200" kern="0" dirty="0">
                <a:solidFill>
                  <a:srgbClr val="0000CC"/>
                </a:solidFill>
              </a:rPr>
              <a:t> with the </a:t>
            </a:r>
            <a:r>
              <a:rPr lang="en-US" sz="2400" kern="0" dirty="0">
                <a:solidFill>
                  <a:srgbClr val="0000CC"/>
                </a:solidFill>
              </a:rPr>
              <a:t>mitigation hierarchy</a:t>
            </a:r>
            <a:r>
              <a:rPr lang="en-US" sz="2200" kern="0" dirty="0">
                <a:solidFill>
                  <a:srgbClr val="0000CC"/>
                </a:solidFill>
              </a:rPr>
              <a:t>.</a:t>
            </a:r>
          </a:p>
        </p:txBody>
      </p:sp>
      <p:pic>
        <p:nvPicPr>
          <p:cNvPr id="8" name="Picture 7" descr="forest_trends_logo"/>
          <p:cNvPicPr>
            <a:picLocks noChangeAspect="1" noChangeArrowheads="1"/>
          </p:cNvPicPr>
          <p:nvPr/>
        </p:nvPicPr>
        <p:blipFill>
          <a:blip r:embed="rId4" cstate="print"/>
          <a:srcRect/>
          <a:stretch>
            <a:fillRect/>
          </a:stretch>
        </p:blipFill>
        <p:spPr bwMode="auto">
          <a:xfrm>
            <a:off x="10026325" y="143328"/>
            <a:ext cx="548640" cy="766762"/>
          </a:xfrm>
          <a:prstGeom prst="rect">
            <a:avLst/>
          </a:prstGeom>
          <a:noFill/>
          <a:ln w="9525">
            <a:noFill/>
            <a:miter lim="800000"/>
            <a:headEnd/>
            <a:tailEnd/>
          </a:ln>
        </p:spPr>
      </p:pic>
    </p:spTree>
    <p:extLst>
      <p:ext uri="{BB962C8B-B14F-4D97-AF65-F5344CB8AC3E}">
        <p14:creationId xmlns:p14="http://schemas.microsoft.com/office/powerpoint/2010/main" val="284136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122325" y="74582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DC93AF2-21EE-47B1-B05E-825E5FED2A30}"/>
              </a:ext>
            </a:extLst>
          </p:cNvPr>
          <p:cNvSpPr txBox="1">
            <a:spLocks/>
          </p:cNvSpPr>
          <p:nvPr/>
        </p:nvSpPr>
        <p:spPr>
          <a:xfrm>
            <a:off x="903286" y="0"/>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Standards Module – Abstract</a:t>
            </a:r>
          </a:p>
        </p:txBody>
      </p:sp>
      <p:sp>
        <p:nvSpPr>
          <p:cNvPr id="8" name="Google Shape;266;p33">
            <a:extLst>
              <a:ext uri="{FF2B5EF4-FFF2-40B4-BE49-F238E27FC236}">
                <a16:creationId xmlns:a16="http://schemas.microsoft.com/office/drawing/2014/main" id="{C89388D4-5C45-41A6-9ED0-6C248A20033D}"/>
              </a:ext>
            </a:extLst>
          </p:cNvPr>
          <p:cNvSpPr/>
          <p:nvPr/>
        </p:nvSpPr>
        <p:spPr>
          <a:xfrm>
            <a:off x="466680" y="1125715"/>
            <a:ext cx="9041059" cy="4893647"/>
          </a:xfrm>
          <a:prstGeom prst="rect">
            <a:avLst/>
          </a:prstGeom>
          <a:noFill/>
          <a:ln>
            <a:noFill/>
          </a:ln>
        </p:spPr>
        <p:txBody>
          <a:bodyPr spcFirstLastPara="1" wrap="square" lIns="91425" tIns="45700" rIns="91425" bIns="45700" anchor="t" anchorCtr="0">
            <a:noAutofit/>
          </a:bodyPr>
          <a:lstStyle/>
          <a:p>
            <a:pPr>
              <a:spcAft>
                <a:spcPts val="2400"/>
              </a:spcAft>
            </a:pPr>
            <a:r>
              <a:rPr lang="en-GB" sz="2000" dirty="0"/>
              <a:t>One of the principal drivers for developers to apply the mitigation hierarchy rigorously and plan for No Net Loss and Biodiversity Net Gain is the set of standards, including financial performance standards and loan conditions applied by financial institutions. This module explores four sets of standards and policies that are shaping international practice on the mitigation hierarchy around the world.</a:t>
            </a:r>
          </a:p>
          <a:p>
            <a:pPr>
              <a:spcAft>
                <a:spcPts val="2400"/>
              </a:spcAft>
            </a:pPr>
            <a:r>
              <a:rPr lang="en-GB" sz="2000" dirty="0"/>
              <a:t>First, the module introduces </a:t>
            </a:r>
            <a:r>
              <a:rPr lang="en-US" sz="2000" dirty="0"/>
              <a:t>Performance Standard 6 of </a:t>
            </a:r>
            <a:r>
              <a:rPr lang="en-GB" sz="2000" dirty="0"/>
              <a:t>the </a:t>
            </a:r>
            <a:r>
              <a:rPr lang="en-US" sz="2000" dirty="0"/>
              <a:t>International Finance Corporation (IFC PS6), also </a:t>
            </a:r>
            <a:r>
              <a:rPr lang="en-GB" sz="2000" dirty="0"/>
              <a:t>adopted by 99 financial institutions in 37 countries which are members of the Equator Principles Association.  </a:t>
            </a:r>
          </a:p>
          <a:p>
            <a:pPr>
              <a:spcAft>
                <a:spcPts val="2400"/>
              </a:spcAft>
            </a:pPr>
            <a:r>
              <a:rPr lang="en-GB" sz="2000" dirty="0"/>
              <a:t>Then it covers the World Bank’s Environmental and Social Standards (especially number 6), which apply to governments and have many similarities to PS6.</a:t>
            </a:r>
          </a:p>
          <a:p>
            <a:pPr>
              <a:spcAft>
                <a:spcPts val="2400"/>
              </a:spcAft>
            </a:pPr>
            <a:r>
              <a:rPr lang="en-GB" sz="2000" dirty="0"/>
              <a:t>Next, the module explains the </a:t>
            </a:r>
            <a:r>
              <a:rPr lang="en-US" sz="2000" dirty="0"/>
              <a:t>BBOP Principles, Standard and resources, which have shaped international best practice and have been applied by the COMBO Project.</a:t>
            </a:r>
            <a:endParaRPr lang="en-GB" sz="2000" dirty="0"/>
          </a:p>
          <a:p>
            <a:pPr>
              <a:spcAft>
                <a:spcPts val="2400"/>
              </a:spcAft>
            </a:pPr>
            <a:r>
              <a:rPr lang="en-US" sz="2000" dirty="0"/>
              <a:t>Finally, the module discussed IUCN’s Policy on Biodiversity Offsets.</a:t>
            </a:r>
            <a:endParaRPr lang="en-GB" sz="2000" dirty="0"/>
          </a:p>
          <a:p>
            <a:pPr>
              <a:spcAft>
                <a:spcPts val="2400"/>
              </a:spcAft>
            </a:pPr>
            <a:endParaRPr lang="en-GB" sz="2000" dirty="0"/>
          </a:p>
          <a:p>
            <a:pPr>
              <a:spcAft>
                <a:spcPts val="2400"/>
              </a:spcAft>
            </a:pPr>
            <a:endParaRPr lang="en-GB" sz="2000" dirty="0"/>
          </a:p>
          <a:p>
            <a:pPr defTabSz="914400">
              <a:spcAft>
                <a:spcPts val="2400"/>
              </a:spcAft>
              <a:buClr>
                <a:srgbClr val="000000"/>
              </a:buClr>
              <a:buFont typeface="Arial"/>
              <a:buNone/>
            </a:pPr>
            <a:endParaRPr sz="2000" kern="0" dirty="0">
              <a:solidFill>
                <a:srgbClr val="000000"/>
              </a:solidFill>
              <a:cs typeface="Arial"/>
              <a:sym typeface="Arial"/>
            </a:endParaRPr>
          </a:p>
        </p:txBody>
      </p:sp>
    </p:spTree>
    <p:extLst>
      <p:ext uri="{BB962C8B-B14F-4D97-AF65-F5344CB8AC3E}">
        <p14:creationId xmlns:p14="http://schemas.microsoft.com/office/powerpoint/2010/main" val="42892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p:tgtEl>
                                          <p:spTgt spid="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p:tgtEl>
                                          <p:spTgt spid="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p:tgtEl>
                                          <p:spTgt spid="8">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7"/>
          <p:cNvSpPr txBox="1">
            <a:spLocks noChangeArrowheads="1"/>
          </p:cNvSpPr>
          <p:nvPr/>
        </p:nvSpPr>
        <p:spPr bwMode="auto">
          <a:xfrm>
            <a:off x="2170113" y="128589"/>
            <a:ext cx="80772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algn="ctr">
              <a:lnSpc>
                <a:spcPct val="90000"/>
              </a:lnSpc>
              <a:spcBef>
                <a:spcPct val="20000"/>
              </a:spcBef>
            </a:pPr>
            <a:r>
              <a:rPr lang="en-GB" sz="3200" b="0" dirty="0">
                <a:solidFill>
                  <a:schemeClr val="bg1"/>
                </a:solidFill>
                <a:latin typeface="Arial" pitchFamily="34" charset="0"/>
                <a:cs typeface="Arial" pitchFamily="34" charset="0"/>
              </a:rPr>
              <a:t>What was BBOP?  </a:t>
            </a:r>
            <a:endParaRPr lang="en-US" sz="3200" b="0" dirty="0">
              <a:solidFill>
                <a:srgbClr val="FF0000"/>
              </a:solidFill>
              <a:latin typeface="Arial" pitchFamily="34" charset="0"/>
              <a:cs typeface="Arial" pitchFamily="34" charset="0"/>
            </a:endParaRPr>
          </a:p>
        </p:txBody>
      </p:sp>
      <p:pic>
        <p:nvPicPr>
          <p:cNvPr id="39940" name="Picture 4" descr="BBOP_hea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0288" y="1128214"/>
            <a:ext cx="4703835" cy="176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84141" y="1297007"/>
            <a:ext cx="7069125" cy="307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marL="342900" indent="-342900">
              <a:spcBef>
                <a:spcPts val="1200"/>
              </a:spcBef>
              <a:buFontTx/>
              <a:buChar char="•"/>
              <a:defRPr/>
            </a:pPr>
            <a:r>
              <a:rPr lang="en-GB" sz="2000" kern="0" dirty="0">
                <a:solidFill>
                  <a:schemeClr val="accent6"/>
                </a:solidFill>
                <a:latin typeface="Calibri" pitchFamily="34" charset="0"/>
                <a:cs typeface="Calibri" pitchFamily="34" charset="0"/>
              </a:rPr>
              <a:t>15 years of global, multi-stakeholder agreement and experience</a:t>
            </a:r>
            <a:r>
              <a:rPr lang="en-GB" sz="2000" b="0" kern="0" dirty="0">
                <a:solidFill>
                  <a:schemeClr val="accent6"/>
                </a:solidFill>
                <a:latin typeface="Calibri" pitchFamily="34" charset="0"/>
                <a:cs typeface="Calibri" pitchFamily="34" charset="0"/>
              </a:rPr>
              <a:t>:  </a:t>
            </a:r>
            <a:r>
              <a:rPr lang="en-GB" sz="2000" b="0" kern="0" dirty="0">
                <a:latin typeface="Calibri" pitchFamily="34" charset="0"/>
                <a:cs typeface="Calibri" pitchFamily="34" charset="0"/>
              </a:rPr>
              <a:t>100 companies, financial institutions, government agencies, NGOs, research organisations, individuals.</a:t>
            </a:r>
          </a:p>
          <a:p>
            <a:pPr marL="342900" indent="-342900">
              <a:spcBef>
                <a:spcPts val="1200"/>
              </a:spcBef>
              <a:buFontTx/>
              <a:buChar char="•"/>
              <a:defRPr/>
            </a:pPr>
            <a:r>
              <a:rPr lang="en-US" sz="2000" kern="0" dirty="0">
                <a:solidFill>
                  <a:schemeClr val="accent6"/>
                </a:solidFill>
                <a:latin typeface="Calibri" pitchFamily="34" charset="0"/>
                <a:cs typeface="Calibri" pitchFamily="34" charset="0"/>
              </a:rPr>
              <a:t>Aim:  </a:t>
            </a:r>
            <a:r>
              <a:rPr lang="en-US" sz="2000" b="0" kern="0" dirty="0">
                <a:latin typeface="Calibri" pitchFamily="34" charset="0"/>
                <a:cs typeface="Calibri" pitchFamily="34" charset="0"/>
              </a:rPr>
              <a:t>Help developers, financial institutions, governments, conservation groups and communities develop and apply best </a:t>
            </a:r>
            <a:r>
              <a:rPr lang="en-US" sz="2000" b="0" kern="0" dirty="0">
                <a:latin typeface="+mn-lt"/>
                <a:cs typeface="Calibri" pitchFamily="34" charset="0"/>
              </a:rPr>
              <a:t>practice towards achieving no net loss and preferably a net gain of biodiversity through the thorough application of the mitigation hierarchy.</a:t>
            </a:r>
          </a:p>
          <a:p>
            <a:pPr algn="ctr">
              <a:lnSpc>
                <a:spcPct val="105000"/>
              </a:lnSpc>
              <a:spcBef>
                <a:spcPct val="20000"/>
              </a:spcBef>
            </a:pPr>
            <a:endParaRPr lang="en-US" sz="2000" b="0" dirty="0">
              <a:latin typeface="Arial" pitchFamily="34" charset="0"/>
              <a:cs typeface="Arial" pitchFamily="34" charset="0"/>
            </a:endParaRPr>
          </a:p>
        </p:txBody>
      </p:sp>
      <p:sp>
        <p:nvSpPr>
          <p:cNvPr id="12" name="Text Box 5">
            <a:extLst>
              <a:ext uri="{FF2B5EF4-FFF2-40B4-BE49-F238E27FC236}">
                <a16:creationId xmlns:a16="http://schemas.microsoft.com/office/drawing/2014/main" id="{FC3B8760-930E-4FB2-B435-F4A436CA0E17}"/>
              </a:ext>
            </a:extLst>
          </p:cNvPr>
          <p:cNvSpPr txBox="1">
            <a:spLocks noChangeArrowheads="1"/>
          </p:cNvSpPr>
          <p:nvPr/>
        </p:nvSpPr>
        <p:spPr bwMode="auto">
          <a:xfrm>
            <a:off x="184141" y="4009802"/>
            <a:ext cx="1168544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marL="342900" indent="-342900">
              <a:spcBef>
                <a:spcPts val="1200"/>
              </a:spcBef>
              <a:buFontTx/>
              <a:buChar char="•"/>
              <a:defRPr/>
            </a:pPr>
            <a:r>
              <a:rPr lang="en-US" sz="2000" kern="0" dirty="0">
                <a:solidFill>
                  <a:schemeClr val="accent6"/>
                </a:solidFill>
                <a:latin typeface="Calibri" pitchFamily="34" charset="0"/>
                <a:cs typeface="Calibri" pitchFamily="34" charset="0"/>
              </a:rPr>
              <a:t>Basis: </a:t>
            </a:r>
            <a:r>
              <a:rPr lang="en-US" sz="2000" b="0" kern="0" dirty="0">
                <a:latin typeface="Calibri" pitchFamily="34" charset="0"/>
                <a:cs typeface="Calibri" pitchFamily="34" charset="0"/>
              </a:rPr>
              <a:t>agreed principles and on-the-ground experience.</a:t>
            </a:r>
          </a:p>
          <a:p>
            <a:pPr marL="342900" indent="-342900">
              <a:spcBef>
                <a:spcPts val="1200"/>
              </a:spcBef>
              <a:buFontTx/>
              <a:buChar char="•"/>
              <a:defRPr/>
            </a:pPr>
            <a:r>
              <a:rPr lang="en-US" sz="2000" b="0" kern="0" dirty="0">
                <a:latin typeface="Calibri" pitchFamily="34" charset="0"/>
                <a:cs typeface="Calibri" pitchFamily="34" charset="0"/>
              </a:rPr>
              <a:t>BBOP ran from 2004-2018.</a:t>
            </a:r>
          </a:p>
          <a:p>
            <a:pPr marL="342900" indent="-342900">
              <a:spcBef>
                <a:spcPts val="1200"/>
              </a:spcBef>
              <a:buFontTx/>
              <a:buChar char="•"/>
              <a:defRPr/>
            </a:pPr>
            <a:r>
              <a:rPr lang="en-US" sz="2000" kern="0" dirty="0">
                <a:solidFill>
                  <a:schemeClr val="accent6"/>
                </a:solidFill>
                <a:latin typeface="Calibri" pitchFamily="34" charset="0"/>
                <a:cs typeface="Calibri" pitchFamily="34" charset="0"/>
              </a:rPr>
              <a:t>Products:  </a:t>
            </a:r>
            <a:r>
              <a:rPr lang="en-US" sz="2000" b="0" kern="0" dirty="0">
                <a:latin typeface="Calibri" pitchFamily="34" charset="0"/>
                <a:cs typeface="Calibri" pitchFamily="34" charset="0"/>
              </a:rPr>
              <a:t>BBOP developed, agreed and tested principles, a standard, and many tools for decision-makers and practitioners in business, government and civil society.</a:t>
            </a:r>
            <a:endParaRPr lang="en-GB" sz="2000" b="0" kern="0" dirty="0">
              <a:latin typeface="Calibri" pitchFamily="34" charset="0"/>
              <a:cs typeface="Calibri" pitchFamily="34" charset="0"/>
            </a:endParaRPr>
          </a:p>
          <a:p>
            <a:pPr>
              <a:spcBef>
                <a:spcPts val="1200"/>
              </a:spcBef>
              <a:defRPr/>
            </a:pPr>
            <a:endParaRPr lang="en-GB" sz="2000" b="0" kern="0" dirty="0">
              <a:latin typeface="Calibri" pitchFamily="34" charset="0"/>
              <a:cs typeface="Calibri" pitchFamily="34" charset="0"/>
            </a:endParaRPr>
          </a:p>
        </p:txBody>
      </p:sp>
    </p:spTree>
    <p:extLst>
      <p:ext uri="{BB962C8B-B14F-4D97-AF65-F5344CB8AC3E}">
        <p14:creationId xmlns:p14="http://schemas.microsoft.com/office/powerpoint/2010/main" val="89655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1828801" y="152400"/>
            <a:ext cx="8594725" cy="424732"/>
          </a:xfrm>
          <a:prstGeom prst="rect">
            <a:avLst/>
          </a:prstGeom>
          <a:noFill/>
          <a:ln w="9525">
            <a:noFill/>
            <a:miter lim="800000"/>
            <a:headEnd/>
            <a:tailEnd/>
          </a:ln>
        </p:spPr>
        <p:txBody>
          <a:bodyPr>
            <a:spAutoFit/>
          </a:bodyPr>
          <a:lstStyle/>
          <a:p>
            <a:pPr algn="ctr">
              <a:lnSpc>
                <a:spcPct val="90000"/>
              </a:lnSpc>
            </a:pPr>
            <a:r>
              <a:rPr lang="en-US" sz="2400" b="1" dirty="0">
                <a:solidFill>
                  <a:schemeClr val="bg1"/>
                </a:solidFill>
              </a:rPr>
              <a:t>BBOP: vision</a:t>
            </a:r>
          </a:p>
        </p:txBody>
      </p:sp>
      <p:grpSp>
        <p:nvGrpSpPr>
          <p:cNvPr id="5" name="Group 4">
            <a:extLst>
              <a:ext uri="{FF2B5EF4-FFF2-40B4-BE49-F238E27FC236}">
                <a16:creationId xmlns:a16="http://schemas.microsoft.com/office/drawing/2014/main" id="{53E8E1E3-93E9-469E-8339-5CB62A72D1BE}"/>
              </a:ext>
            </a:extLst>
          </p:cNvPr>
          <p:cNvGrpSpPr/>
          <p:nvPr/>
        </p:nvGrpSpPr>
        <p:grpSpPr>
          <a:xfrm>
            <a:off x="6294259" y="1624274"/>
            <a:ext cx="5299551" cy="4712958"/>
            <a:chOff x="7062395" y="2950457"/>
            <a:chExt cx="3956364" cy="3326634"/>
          </a:xfrm>
        </p:grpSpPr>
        <p:sp>
          <p:nvSpPr>
            <p:cNvPr id="6" name="Rounded Rectangular Callout 5"/>
            <p:cNvSpPr/>
            <p:nvPr/>
          </p:nvSpPr>
          <p:spPr bwMode="auto">
            <a:xfrm>
              <a:off x="7062395" y="2950457"/>
              <a:ext cx="3956364" cy="3326634"/>
            </a:xfrm>
            <a:prstGeom prst="wedgeRoundRectCallout">
              <a:avLst>
                <a:gd name="adj1" fmla="val -91067"/>
                <a:gd name="adj2" fmla="val -37898"/>
                <a:gd name="adj3" fmla="val 16667"/>
              </a:avLst>
            </a:prstGeom>
            <a:solidFill>
              <a:schemeClr val="bg2">
                <a:lumMod val="20000"/>
                <a:lumOff val="80000"/>
              </a:schemeClr>
            </a:solid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r>
                <a:rPr lang="en-US" b="1" dirty="0">
                  <a:solidFill>
                    <a:schemeClr val="accent6"/>
                  </a:solidFill>
                </a:rPr>
                <a:t>Avoid, </a:t>
              </a:r>
              <a:r>
                <a:rPr lang="en-US" b="1" dirty="0" err="1">
                  <a:solidFill>
                    <a:schemeClr val="accent6"/>
                  </a:solidFill>
                </a:rPr>
                <a:t>minimise</a:t>
              </a:r>
              <a:r>
                <a:rPr lang="en-US" b="1" dirty="0">
                  <a:solidFill>
                    <a:schemeClr val="accent6"/>
                  </a:solidFill>
                </a:rPr>
                <a:t>, restore, and finally offset residual impacts</a:t>
              </a:r>
            </a:p>
            <a:p>
              <a:pPr defTabSz="914400" eaLnBrk="0" fontAlgn="base" hangingPunct="0">
                <a:lnSpc>
                  <a:spcPct val="105000"/>
                </a:lnSpc>
                <a:spcBef>
                  <a:spcPct val="20000"/>
                </a:spcBef>
                <a:spcAft>
                  <a:spcPct val="0"/>
                </a:spcAft>
              </a:pPr>
              <a:endParaRPr lang="en-US" b="1" dirty="0">
                <a:solidFill>
                  <a:srgbClr val="00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014" y="3619447"/>
              <a:ext cx="3184440" cy="238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Rectangle 2"/>
          <p:cNvSpPr txBox="1">
            <a:spLocks noChangeArrowheads="1"/>
          </p:cNvSpPr>
          <p:nvPr/>
        </p:nvSpPr>
        <p:spPr bwMode="auto">
          <a:xfrm>
            <a:off x="301086" y="1374621"/>
            <a:ext cx="4618092" cy="1544614"/>
          </a:xfrm>
          <a:prstGeom prst="rect">
            <a:avLst/>
          </a:prstGeom>
          <a:noFill/>
          <a:ln w="9525">
            <a:noFill/>
            <a:miter lim="800000"/>
            <a:headEnd/>
            <a:tailEnd/>
          </a:ln>
        </p:spPr>
        <p:txBody>
          <a:bodyPr/>
          <a:lstStyle/>
          <a:p>
            <a:pPr marL="342900" indent="-342900" eaLnBrk="0" hangingPunct="0">
              <a:lnSpc>
                <a:spcPct val="109000"/>
              </a:lnSpc>
              <a:spcBef>
                <a:spcPts val="1200"/>
              </a:spcBef>
              <a:buFontTx/>
              <a:buChar char="•"/>
              <a:defRPr/>
            </a:pPr>
            <a:r>
              <a:rPr lang="en-US" sz="2400" b="1" dirty="0">
                <a:solidFill>
                  <a:prstClr val="black"/>
                </a:solidFill>
                <a:latin typeface="Calibri"/>
              </a:rPr>
              <a:t>BBOP Vision:  </a:t>
            </a:r>
          </a:p>
          <a:p>
            <a:pPr lvl="1" eaLnBrk="0" hangingPunct="0">
              <a:lnSpc>
                <a:spcPct val="109000"/>
              </a:lnSpc>
              <a:spcBef>
                <a:spcPts val="1200"/>
              </a:spcBef>
              <a:defRPr/>
            </a:pPr>
            <a:r>
              <a:rPr lang="en-US" sz="2400" dirty="0">
                <a:solidFill>
                  <a:prstClr val="black"/>
                </a:solidFill>
                <a:latin typeface="Calibri"/>
              </a:rPr>
              <a:t>The </a:t>
            </a:r>
            <a:r>
              <a:rPr lang="en-US" sz="2400" b="1" dirty="0">
                <a:solidFill>
                  <a:schemeClr val="accent6"/>
                </a:solidFill>
                <a:latin typeface="Calibri"/>
              </a:rPr>
              <a:t>mitigation hierarchy </a:t>
            </a:r>
            <a:r>
              <a:rPr lang="en-US" sz="2400" dirty="0">
                <a:solidFill>
                  <a:prstClr val="black"/>
                </a:solidFill>
                <a:latin typeface="Calibri"/>
              </a:rPr>
              <a:t>is rigorously applied worldwide to a high standard, to achieve </a:t>
            </a:r>
            <a:r>
              <a:rPr lang="en-US" sz="2400" b="1" dirty="0">
                <a:solidFill>
                  <a:schemeClr val="accent6"/>
                </a:solidFill>
                <a:latin typeface="Calibri"/>
              </a:rPr>
              <a:t>no net loss </a:t>
            </a:r>
            <a:r>
              <a:rPr lang="en-US" sz="2400" dirty="0">
                <a:solidFill>
                  <a:prstClr val="black"/>
                </a:solidFill>
                <a:latin typeface="Calibri"/>
              </a:rPr>
              <a:t>and preferably a</a:t>
            </a:r>
            <a:r>
              <a:rPr lang="en-US" sz="2400" b="1" dirty="0">
                <a:solidFill>
                  <a:schemeClr val="accent6"/>
                </a:solidFill>
                <a:latin typeface="Calibri"/>
              </a:rPr>
              <a:t> net gain </a:t>
            </a:r>
            <a:r>
              <a:rPr lang="en-US" sz="2400" dirty="0">
                <a:solidFill>
                  <a:prstClr val="black"/>
                </a:solidFill>
                <a:latin typeface="Calibri"/>
              </a:rPr>
              <a:t>of biodiversity</a:t>
            </a:r>
          </a:p>
          <a:p>
            <a:pPr eaLnBrk="0" hangingPunct="0">
              <a:spcBef>
                <a:spcPts val="1200"/>
              </a:spcBef>
              <a:defRPr/>
            </a:pPr>
            <a:r>
              <a:rPr lang="en-GB" kern="0" dirty="0">
                <a:latin typeface="Calibri" pitchFamily="34" charset="0"/>
                <a:cs typeface="Calibri" pitchFamily="34" charset="0"/>
              </a:rPr>
              <a:t>	</a:t>
            </a:r>
          </a:p>
        </p:txBody>
      </p:sp>
    </p:spTree>
    <p:extLst>
      <p:ext uri="{BB962C8B-B14F-4D97-AF65-F5344CB8AC3E}">
        <p14:creationId xmlns:p14="http://schemas.microsoft.com/office/powerpoint/2010/main" val="2168015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1828801" y="152400"/>
            <a:ext cx="8594725" cy="424732"/>
          </a:xfrm>
          <a:prstGeom prst="rect">
            <a:avLst/>
          </a:prstGeom>
          <a:noFill/>
          <a:ln w="9525">
            <a:noFill/>
            <a:miter lim="800000"/>
            <a:headEnd/>
            <a:tailEnd/>
          </a:ln>
        </p:spPr>
        <p:txBody>
          <a:bodyPr>
            <a:spAutoFit/>
          </a:bodyPr>
          <a:lstStyle/>
          <a:p>
            <a:pPr algn="ctr">
              <a:lnSpc>
                <a:spcPct val="90000"/>
              </a:lnSpc>
            </a:pPr>
            <a:r>
              <a:rPr lang="en-US" sz="2400" b="1" dirty="0">
                <a:solidFill>
                  <a:schemeClr val="bg1"/>
                </a:solidFill>
              </a:rPr>
              <a:t>BBOP: tools for delivery &amp; links to COMBO training</a:t>
            </a:r>
          </a:p>
        </p:txBody>
      </p:sp>
      <p:sp>
        <p:nvSpPr>
          <p:cNvPr id="39" name="Rectangle 2"/>
          <p:cNvSpPr txBox="1">
            <a:spLocks noChangeArrowheads="1"/>
          </p:cNvSpPr>
          <p:nvPr/>
        </p:nvSpPr>
        <p:spPr bwMode="auto">
          <a:xfrm>
            <a:off x="7062151" y="6417323"/>
            <a:ext cx="3549650" cy="322262"/>
          </a:xfrm>
          <a:prstGeom prst="rect">
            <a:avLst/>
          </a:prstGeom>
          <a:noFill/>
          <a:ln w="9525">
            <a:noFill/>
            <a:miter lim="800000"/>
            <a:headEnd/>
            <a:tailEnd/>
          </a:ln>
        </p:spPr>
        <p:txBody>
          <a:bodyPr/>
          <a:lstStyle/>
          <a:p>
            <a:pPr eaLnBrk="0" hangingPunct="0">
              <a:spcBef>
                <a:spcPts val="600"/>
              </a:spcBef>
              <a:defRPr/>
            </a:pPr>
            <a:r>
              <a:rPr lang="en-US" sz="2000" kern="0" dirty="0">
                <a:solidFill>
                  <a:srgbClr val="0000CC"/>
                </a:solidFill>
                <a:latin typeface="Calibri" pitchFamily="34" charset="0"/>
                <a:cs typeface="Calibri" pitchFamily="34" charset="0"/>
              </a:rPr>
              <a:t>http://bbop.forest-trends.org/</a:t>
            </a:r>
          </a:p>
          <a:p>
            <a:pPr marL="342900" indent="-342900" eaLnBrk="0" hangingPunct="0">
              <a:spcBef>
                <a:spcPts val="600"/>
              </a:spcBef>
              <a:buFontTx/>
              <a:buChar char="•"/>
              <a:defRPr/>
            </a:pPr>
            <a:endParaRPr lang="en-US" sz="2000" kern="0" dirty="0">
              <a:solidFill>
                <a:srgbClr val="0000CC"/>
              </a:solidFill>
              <a:latin typeface="Calibri" pitchFamily="34" charset="0"/>
              <a:cs typeface="Calibri" pitchFamily="34" charset="0"/>
            </a:endParaRPr>
          </a:p>
        </p:txBody>
      </p:sp>
      <p:graphicFrame>
        <p:nvGraphicFramePr>
          <p:cNvPr id="7" name="Table 6">
            <a:extLst>
              <a:ext uri="{FF2B5EF4-FFF2-40B4-BE49-F238E27FC236}">
                <a16:creationId xmlns:a16="http://schemas.microsoft.com/office/drawing/2014/main" id="{ED09D7FC-254E-4716-A579-ACE1CC708D95}"/>
              </a:ext>
            </a:extLst>
          </p:cNvPr>
          <p:cNvGraphicFramePr>
            <a:graphicFrameLocks noGrp="1"/>
          </p:cNvGraphicFramePr>
          <p:nvPr>
            <p:extLst>
              <p:ext uri="{D42A27DB-BD31-4B8C-83A1-F6EECF244321}">
                <p14:modId xmlns:p14="http://schemas.microsoft.com/office/powerpoint/2010/main" val="3549219021"/>
              </p:ext>
            </p:extLst>
          </p:nvPr>
        </p:nvGraphicFramePr>
        <p:xfrm>
          <a:off x="4948453" y="816607"/>
          <a:ext cx="7117383" cy="3840480"/>
        </p:xfrm>
        <a:graphic>
          <a:graphicData uri="http://schemas.openxmlformats.org/drawingml/2006/table">
            <a:tbl>
              <a:tblPr firstRow="1" bandRow="1">
                <a:tableStyleId>{93296810-A885-4BE3-A3E7-6D5BEEA58F35}</a:tableStyleId>
              </a:tblPr>
              <a:tblGrid>
                <a:gridCol w="2899510">
                  <a:extLst>
                    <a:ext uri="{9D8B030D-6E8A-4147-A177-3AD203B41FA5}">
                      <a16:colId xmlns:a16="http://schemas.microsoft.com/office/drawing/2014/main" val="1450074971"/>
                    </a:ext>
                  </a:extLst>
                </a:gridCol>
                <a:gridCol w="4217873">
                  <a:extLst>
                    <a:ext uri="{9D8B030D-6E8A-4147-A177-3AD203B41FA5}">
                      <a16:colId xmlns:a16="http://schemas.microsoft.com/office/drawing/2014/main" val="1871238179"/>
                    </a:ext>
                  </a:extLst>
                </a:gridCol>
              </a:tblGrid>
              <a:tr h="295394">
                <a:tc>
                  <a:txBody>
                    <a:bodyPr/>
                    <a:lstStyle/>
                    <a:p>
                      <a:r>
                        <a:rPr lang="en-US" dirty="0"/>
                        <a:t>BBOP Products</a:t>
                      </a:r>
                      <a:endParaRPr lang="en-GB" dirty="0"/>
                    </a:p>
                  </a:txBody>
                  <a:tcPr/>
                </a:tc>
                <a:tc>
                  <a:txBody>
                    <a:bodyPr/>
                    <a:lstStyle/>
                    <a:p>
                      <a:r>
                        <a:rPr lang="en-US" dirty="0"/>
                        <a:t>COMBO Modules using these</a:t>
                      </a:r>
                      <a:endParaRPr lang="en-GB" dirty="0"/>
                    </a:p>
                  </a:txBody>
                  <a:tcPr/>
                </a:tc>
                <a:extLst>
                  <a:ext uri="{0D108BD9-81ED-4DB2-BD59-A6C34878D82A}">
                    <a16:rowId xmlns:a16="http://schemas.microsoft.com/office/drawing/2014/main" val="17228353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t>Principles &amp; Standard on Biodiversity Offsets</a:t>
                      </a:r>
                      <a:endParaRPr lang="en-US" kern="0" dirty="0">
                        <a:latin typeface="Calibri" pitchFamily="34" charset="0"/>
                        <a:cs typeface="Calibri" pitchFamily="34" charset="0"/>
                      </a:endParaRPr>
                    </a:p>
                  </a:txBody>
                  <a:tcPr/>
                </a:tc>
                <a:tc>
                  <a:txBody>
                    <a:bodyPr/>
                    <a:lstStyle/>
                    <a:p>
                      <a:r>
                        <a:rPr lang="en-US" dirty="0"/>
                        <a:t>This module</a:t>
                      </a:r>
                      <a:endParaRPr lang="en-GB" dirty="0"/>
                    </a:p>
                  </a:txBody>
                  <a:tcPr>
                    <a:solidFill>
                      <a:srgbClr val="FFFF00"/>
                    </a:solidFill>
                  </a:tcPr>
                </a:tc>
                <a:extLst>
                  <a:ext uri="{0D108BD9-81ED-4DB2-BD59-A6C34878D82A}">
                    <a16:rowId xmlns:a16="http://schemas.microsoft.com/office/drawing/2014/main" val="37113422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t>Roadmap for Business and Roadmap for Government</a:t>
                      </a:r>
                      <a:endParaRPr lang="en-GB" dirty="0"/>
                    </a:p>
                  </a:txBody>
                  <a:tcPr/>
                </a:tc>
                <a:tc>
                  <a:txBody>
                    <a:bodyPr/>
                    <a:lstStyle/>
                    <a:p>
                      <a:r>
                        <a:rPr lang="en-US" sz="1800" kern="1200" dirty="0">
                          <a:solidFill>
                            <a:schemeClr val="dk1"/>
                          </a:solidFill>
                          <a:latin typeface="+mn-lt"/>
                          <a:ea typeface="+mn-ea"/>
                          <a:cs typeface="+mn-cs"/>
                        </a:rPr>
                        <a:t>‘Business Roadmap’ and ‘Government Roadmap’ modules</a:t>
                      </a:r>
                      <a:endParaRPr lang="en-GB" sz="1800" kern="1200" dirty="0">
                        <a:solidFill>
                          <a:schemeClr val="dk1"/>
                        </a:solidFill>
                        <a:latin typeface="+mn-lt"/>
                        <a:ea typeface="+mn-ea"/>
                        <a:cs typeface="+mn-cs"/>
                      </a:endParaRPr>
                    </a:p>
                  </a:txBody>
                  <a:tcPr>
                    <a:solidFill>
                      <a:srgbClr val="FFFF00"/>
                    </a:solidFill>
                  </a:tcPr>
                </a:tc>
                <a:extLst>
                  <a:ext uri="{0D108BD9-81ED-4DB2-BD59-A6C34878D82A}">
                    <a16:rowId xmlns:a16="http://schemas.microsoft.com/office/drawing/2014/main" val="3191612836"/>
                  </a:ext>
                </a:extLst>
              </a:tr>
              <a:tr h="568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Handbooks</a:t>
                      </a:r>
                      <a:endParaRPr lang="en-GB" dirty="0"/>
                    </a:p>
                  </a:txBody>
                  <a:tcPr/>
                </a:tc>
                <a:tc>
                  <a:txBody>
                    <a:bodyPr/>
                    <a:lstStyle/>
                    <a:p>
                      <a:r>
                        <a:rPr lang="en-US" sz="1800" kern="1200" dirty="0">
                          <a:solidFill>
                            <a:schemeClr val="dk1"/>
                          </a:solidFill>
                          <a:latin typeface="+mn-lt"/>
                          <a:ea typeface="+mn-ea"/>
                          <a:cs typeface="+mn-cs"/>
                        </a:rPr>
                        <a:t>See modules on ‘Key concepts for mitigation’ and ‘Metrics’</a:t>
                      </a:r>
                      <a:endParaRPr lang="en-GB" sz="1800" kern="1200" dirty="0">
                        <a:solidFill>
                          <a:schemeClr val="dk1"/>
                        </a:solidFill>
                        <a:latin typeface="+mn-lt"/>
                        <a:ea typeface="+mn-ea"/>
                        <a:cs typeface="+mn-cs"/>
                      </a:endParaRPr>
                    </a:p>
                  </a:txBody>
                  <a:tcPr>
                    <a:solidFill>
                      <a:srgbClr val="FFFF00"/>
                    </a:solidFill>
                  </a:tcPr>
                </a:tc>
                <a:extLst>
                  <a:ext uri="{0D108BD9-81ED-4DB2-BD59-A6C34878D82A}">
                    <a16:rowId xmlns:a16="http://schemas.microsoft.com/office/drawing/2014/main" val="3201155297"/>
                  </a:ext>
                </a:extLst>
              </a:tr>
              <a:tr h="370840">
                <a:tc>
                  <a:txBody>
                    <a:bodyPr/>
                    <a:lstStyle/>
                    <a:p>
                      <a:r>
                        <a:rPr lang="en-US" dirty="0"/>
                        <a:t>Resource Papers</a:t>
                      </a:r>
                      <a:endParaRPr lang="en-GB" dirty="0"/>
                    </a:p>
                  </a:txBody>
                  <a:tcPr/>
                </a:tc>
                <a:tc>
                  <a:txBody>
                    <a:bodyPr/>
                    <a:lstStyle/>
                    <a:p>
                      <a:r>
                        <a:rPr lang="en-US" sz="1800" kern="1200" dirty="0">
                          <a:solidFill>
                            <a:schemeClr val="dk1"/>
                          </a:solidFill>
                          <a:latin typeface="+mn-lt"/>
                          <a:ea typeface="+mn-ea"/>
                          <a:cs typeface="+mn-cs"/>
                        </a:rPr>
                        <a:t>See modules on ‘Key concepts for mitigation’ and ‘Metrics’</a:t>
                      </a:r>
                      <a:endParaRPr lang="en-GB" sz="1800" kern="1200" dirty="0">
                        <a:solidFill>
                          <a:schemeClr val="dk1"/>
                        </a:solidFill>
                        <a:latin typeface="+mn-lt"/>
                        <a:ea typeface="+mn-ea"/>
                        <a:cs typeface="+mn-cs"/>
                      </a:endParaRPr>
                    </a:p>
                  </a:txBody>
                  <a:tcPr>
                    <a:solidFill>
                      <a:srgbClr val="FFFF00"/>
                    </a:solidFill>
                  </a:tcPr>
                </a:tc>
                <a:extLst>
                  <a:ext uri="{0D108BD9-81ED-4DB2-BD59-A6C34878D82A}">
                    <a16:rowId xmlns:a16="http://schemas.microsoft.com/office/drawing/2014/main" val="3894967766"/>
                  </a:ext>
                </a:extLst>
              </a:tr>
              <a:tr h="370840">
                <a:tc>
                  <a:txBody>
                    <a:bodyPr/>
                    <a:lstStyle/>
                    <a:p>
                      <a:r>
                        <a:rPr lang="en-US" dirty="0"/>
                        <a:t>Case studies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Throughout this course, including the modules on project example, system example and exercises</a:t>
                      </a:r>
                      <a:endParaRPr lang="en-GB" sz="1800" kern="1200" dirty="0">
                        <a:solidFill>
                          <a:schemeClr val="dk1"/>
                        </a:solidFill>
                        <a:latin typeface="+mn-lt"/>
                        <a:ea typeface="+mn-ea"/>
                        <a:cs typeface="+mn-cs"/>
                      </a:endParaRPr>
                    </a:p>
                  </a:txBody>
                  <a:tcPr>
                    <a:solidFill>
                      <a:srgbClr val="FFFF00"/>
                    </a:solidFill>
                  </a:tcPr>
                </a:tc>
                <a:extLst>
                  <a:ext uri="{0D108BD9-81ED-4DB2-BD59-A6C34878D82A}">
                    <a16:rowId xmlns:a16="http://schemas.microsoft.com/office/drawing/2014/main" val="2003821328"/>
                  </a:ext>
                </a:extLst>
              </a:tr>
            </a:tbl>
          </a:graphicData>
        </a:graphic>
      </p:graphicFrame>
      <p:pic>
        <p:nvPicPr>
          <p:cNvPr id="21" name="Picture 1">
            <a:extLst>
              <a:ext uri="{FF2B5EF4-FFF2-40B4-BE49-F238E27FC236}">
                <a16:creationId xmlns:a16="http://schemas.microsoft.com/office/drawing/2014/main" id="{CE7EB39F-4298-42C6-AD18-289CB8167D95}"/>
              </a:ext>
            </a:extLst>
          </p:cNvPr>
          <p:cNvPicPr>
            <a:picLocks noChangeAspect="1" noChangeArrowheads="1"/>
          </p:cNvPicPr>
          <p:nvPr/>
        </p:nvPicPr>
        <p:blipFill>
          <a:blip r:embed="rId3" cstate="print"/>
          <a:srcRect/>
          <a:stretch>
            <a:fillRect/>
          </a:stretch>
        </p:blipFill>
        <p:spPr bwMode="auto">
          <a:xfrm>
            <a:off x="4356847" y="580891"/>
            <a:ext cx="936824" cy="542406"/>
          </a:xfrm>
          <a:prstGeom prst="rect">
            <a:avLst/>
          </a:prstGeom>
          <a:noFill/>
          <a:ln w="9525" algn="ctr">
            <a:noFill/>
            <a:miter lim="800000"/>
            <a:headEnd/>
            <a:tailEnd/>
          </a:ln>
        </p:spPr>
      </p:pic>
      <p:pic>
        <p:nvPicPr>
          <p:cNvPr id="24" name="Picture 23">
            <a:extLst>
              <a:ext uri="{FF2B5EF4-FFF2-40B4-BE49-F238E27FC236}">
                <a16:creationId xmlns:a16="http://schemas.microsoft.com/office/drawing/2014/main" id="{2C9623D6-E638-4DBC-B7D2-775F027A55ED}"/>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464652" y="1040160"/>
            <a:ext cx="1110875" cy="1346444"/>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8B44472B-2C0C-4475-B061-509ADD9655E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53258" y="953147"/>
            <a:ext cx="1137285" cy="1474470"/>
          </a:xfrm>
          <a:prstGeom prst="rect">
            <a:avLst/>
          </a:prstGeom>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50894E05-14E7-43B6-9A5F-76FCF9DB3BA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43241" y="1430727"/>
            <a:ext cx="1135380" cy="1468120"/>
          </a:xfrm>
          <a:prstGeom prst="rect">
            <a:avLst/>
          </a:prstGeom>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2C0A1AD7-E919-4F9C-B183-76901207E633}"/>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590543" y="1885992"/>
            <a:ext cx="1193800" cy="1554480"/>
          </a:xfrm>
          <a:prstGeom prst="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8850607B-B99C-4111-97F9-67F23734F56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6433" y="4810426"/>
            <a:ext cx="1149350" cy="1498600"/>
          </a:xfrm>
          <a:prstGeom prst="rect">
            <a:avLst/>
          </a:prstGeom>
          <a:noFill/>
          <a:ln w="19050">
            <a:noFill/>
          </a:ln>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36DAEA27-0361-4C57-981C-37603D1E28E0}"/>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74397" y="4823806"/>
            <a:ext cx="1145540" cy="1485900"/>
          </a:xfrm>
          <a:prstGeom prst="rect">
            <a:avLst/>
          </a:prstGeom>
          <a:noFill/>
          <a:ln w="19050">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0C4DB208-DB6B-486E-92E1-8573A34D476D}"/>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4269" y="4822726"/>
            <a:ext cx="1101120" cy="1507784"/>
          </a:xfrm>
          <a:prstGeom prst="rect">
            <a:avLst/>
          </a:prstGeom>
          <a:noFill/>
          <a:ln w="19050">
            <a:noFill/>
          </a:ln>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21416684-BC3C-4494-9ACD-1DCDCAF3FA98}"/>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8017901" y="4817836"/>
            <a:ext cx="1111281" cy="1507784"/>
          </a:xfrm>
          <a:prstGeom prst="rect">
            <a:avLst/>
          </a:prstGeom>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id="{90FA9F8E-4879-4CAD-8329-2D31F2AABAFC}"/>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91694" y="4827616"/>
            <a:ext cx="1167130" cy="1482090"/>
          </a:xfrm>
          <a:prstGeom prst="rect">
            <a:avLst/>
          </a:prstGeom>
          <a:noFill/>
          <a:ln w="19050">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6E1BDA42-5435-40D7-B16C-7AFA4EDAA531}"/>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10394212" y="4820926"/>
            <a:ext cx="1167129" cy="1507784"/>
          </a:xfrm>
          <a:prstGeom prst="rect">
            <a:avLst/>
          </a:prstGeom>
          <a:effectLst>
            <a:outerShdw blurRad="50800" dist="38100" dir="2700000" algn="tl" rotWithShape="0">
              <a:prstClr val="black">
                <a:alpha val="40000"/>
              </a:prstClr>
            </a:outerShdw>
          </a:effectLst>
        </p:spPr>
      </p:pic>
      <p:sp>
        <p:nvSpPr>
          <p:cNvPr id="2" name="Speech Bubble: Rectangle with Corners Rounded 1">
            <a:extLst>
              <a:ext uri="{FF2B5EF4-FFF2-40B4-BE49-F238E27FC236}">
                <a16:creationId xmlns:a16="http://schemas.microsoft.com/office/drawing/2014/main" id="{1DD8A255-939F-44AD-9856-0DEB3599F83F}"/>
              </a:ext>
            </a:extLst>
          </p:cNvPr>
          <p:cNvSpPr/>
          <p:nvPr/>
        </p:nvSpPr>
        <p:spPr>
          <a:xfrm>
            <a:off x="126163" y="852094"/>
            <a:ext cx="2914875" cy="2801243"/>
          </a:xfrm>
          <a:prstGeom prst="wedgeRoundRectCallout">
            <a:avLst>
              <a:gd name="adj1" fmla="val 126985"/>
              <a:gd name="adj2" fmla="val 19682"/>
              <a:gd name="adj3" fmla="val 16667"/>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Speech Bubble: Rectangle with Corners Rounded 36">
            <a:extLst>
              <a:ext uri="{FF2B5EF4-FFF2-40B4-BE49-F238E27FC236}">
                <a16:creationId xmlns:a16="http://schemas.microsoft.com/office/drawing/2014/main" id="{2B31CE28-F48A-4905-87D1-4F793F8AD2FB}"/>
              </a:ext>
            </a:extLst>
          </p:cNvPr>
          <p:cNvSpPr/>
          <p:nvPr/>
        </p:nvSpPr>
        <p:spPr>
          <a:xfrm>
            <a:off x="3348280" y="868383"/>
            <a:ext cx="1299930" cy="1600074"/>
          </a:xfrm>
          <a:prstGeom prst="wedgeRoundRectCallout">
            <a:avLst>
              <a:gd name="adj1" fmla="val 99144"/>
              <a:gd name="adj2" fmla="val 20647"/>
              <a:gd name="adj3" fmla="val 16667"/>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Speech Bubble: Rectangle with Corners Rounded 37">
            <a:extLst>
              <a:ext uri="{FF2B5EF4-FFF2-40B4-BE49-F238E27FC236}">
                <a16:creationId xmlns:a16="http://schemas.microsoft.com/office/drawing/2014/main" id="{F3A61CC5-0191-4C42-9F62-99E74569A0D0}"/>
              </a:ext>
            </a:extLst>
          </p:cNvPr>
          <p:cNvSpPr/>
          <p:nvPr/>
        </p:nvSpPr>
        <p:spPr>
          <a:xfrm>
            <a:off x="171558" y="3713274"/>
            <a:ext cx="2914875" cy="2487043"/>
          </a:xfrm>
          <a:prstGeom prst="wedgeRoundRectCallout">
            <a:avLst>
              <a:gd name="adj1" fmla="val 127321"/>
              <a:gd name="adj2" fmla="val -63667"/>
              <a:gd name="adj3" fmla="val 16667"/>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 name="Picture 39">
            <a:extLst>
              <a:ext uri="{FF2B5EF4-FFF2-40B4-BE49-F238E27FC236}">
                <a16:creationId xmlns:a16="http://schemas.microsoft.com/office/drawing/2014/main" id="{36805B58-B36F-46BA-9CDB-7D385D92E63D}"/>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0659" y="3784957"/>
            <a:ext cx="1137285" cy="1479550"/>
          </a:xfrm>
          <a:prstGeom prst="rect">
            <a:avLst/>
          </a:prstGeom>
          <a:noFill/>
          <a:ln w="19050">
            <a:noFill/>
          </a:ln>
          <a:effectLst>
            <a:outerShdw blurRad="50800" dist="38100" dir="2700000" algn="tl" rotWithShape="0">
              <a:prstClr val="black">
                <a:alpha val="40000"/>
              </a:prstClr>
            </a:outerShdw>
          </a:effectLst>
        </p:spPr>
      </p:pic>
      <p:pic>
        <p:nvPicPr>
          <p:cNvPr id="41" name="Picture 40">
            <a:extLst>
              <a:ext uri="{FF2B5EF4-FFF2-40B4-BE49-F238E27FC236}">
                <a16:creationId xmlns:a16="http://schemas.microsoft.com/office/drawing/2014/main" id="{61EB45F3-49D1-4FE7-B614-9C35DA430B8F}"/>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01300" y="4240558"/>
            <a:ext cx="1144905" cy="1485900"/>
          </a:xfrm>
          <a:prstGeom prst="rect">
            <a:avLst/>
          </a:prstGeom>
          <a:noFill/>
          <a:ln w="19050">
            <a:noFill/>
          </a:ln>
          <a:effectLst>
            <a:outerShdw blurRad="50800" dist="38100" dir="2700000" algn="tl" rotWithShape="0">
              <a:prstClr val="black">
                <a:alpha val="40000"/>
              </a:prstClr>
            </a:outerShdw>
          </a:effectLst>
        </p:spPr>
      </p:pic>
      <p:pic>
        <p:nvPicPr>
          <p:cNvPr id="42" name="Picture 41">
            <a:extLst>
              <a:ext uri="{FF2B5EF4-FFF2-40B4-BE49-F238E27FC236}">
                <a16:creationId xmlns:a16="http://schemas.microsoft.com/office/drawing/2014/main" id="{6B797ABC-4BEC-4F24-838B-6FA2A507094F}"/>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12841" y="4701873"/>
            <a:ext cx="1167277" cy="1435082"/>
          </a:xfrm>
          <a:prstGeom prst="rect">
            <a:avLst/>
          </a:prstGeom>
          <a:noFill/>
          <a:ln w="19050">
            <a:noFill/>
          </a:ln>
          <a:effectLst>
            <a:outerShdw blurRad="50800" dist="38100" dir="2700000" algn="tl" rotWithShape="0">
              <a:prstClr val="black">
                <a:alpha val="40000"/>
              </a:prstClr>
            </a:outerShdw>
          </a:effectLst>
        </p:spPr>
      </p:pic>
      <p:sp>
        <p:nvSpPr>
          <p:cNvPr id="43" name="Speech Bubble: Rectangle with Corners Rounded 42">
            <a:extLst>
              <a:ext uri="{FF2B5EF4-FFF2-40B4-BE49-F238E27FC236}">
                <a16:creationId xmlns:a16="http://schemas.microsoft.com/office/drawing/2014/main" id="{54B8DF52-173A-4947-B1CE-D8F244A9DF21}"/>
              </a:ext>
            </a:extLst>
          </p:cNvPr>
          <p:cNvSpPr/>
          <p:nvPr/>
        </p:nvSpPr>
        <p:spPr>
          <a:xfrm>
            <a:off x="4356847" y="4666613"/>
            <a:ext cx="7332241" cy="1750710"/>
          </a:xfrm>
          <a:prstGeom prst="wedgeRoundRectCallout">
            <a:avLst>
              <a:gd name="adj1" fmla="val -25702"/>
              <a:gd name="adj2" fmla="val -76643"/>
              <a:gd name="adj3" fmla="val 16667"/>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67653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O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653" y="1077443"/>
            <a:ext cx="1175783" cy="3614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883" y="1632094"/>
            <a:ext cx="1450111" cy="193348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405" y="3534069"/>
            <a:ext cx="2095880" cy="1397253"/>
          </a:xfrm>
          <a:prstGeom prst="rect">
            <a:avLst/>
          </a:prstGeom>
        </p:spPr>
      </p:pic>
      <p:pic>
        <p:nvPicPr>
          <p:cNvPr id="15" name="Picture 1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038279" y="1892544"/>
            <a:ext cx="2214792" cy="1661573"/>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8279" y="3663821"/>
            <a:ext cx="2559668" cy="1279834"/>
          </a:xfrm>
          <a:prstGeom prst="rect">
            <a:avLst/>
          </a:prstGeom>
        </p:spPr>
      </p:pic>
      <p:sp>
        <p:nvSpPr>
          <p:cNvPr id="27" name="Rectangle 26"/>
          <p:cNvSpPr/>
          <p:nvPr/>
        </p:nvSpPr>
        <p:spPr>
          <a:xfrm>
            <a:off x="214249" y="5385191"/>
            <a:ext cx="5843972" cy="523220"/>
          </a:xfrm>
          <a:prstGeom prst="rect">
            <a:avLst/>
          </a:prstGeom>
        </p:spPr>
        <p:txBody>
          <a:bodyPr wrap="none">
            <a:spAutoFit/>
          </a:bodyPr>
          <a:lstStyle/>
          <a:p>
            <a:r>
              <a:rPr lang="en-US" sz="2800" b="1" dirty="0">
                <a:solidFill>
                  <a:srgbClr val="008080"/>
                </a:solidFill>
                <a:latin typeface="Calibri" panose="020F0502020204030204" pitchFamily="34" charset="0"/>
                <a:cs typeface="Calibri" panose="020F0502020204030204" pitchFamily="34" charset="0"/>
              </a:rPr>
              <a:t>https://www.forest-trends.org/bbop/</a:t>
            </a:r>
          </a:p>
        </p:txBody>
      </p:sp>
      <p:sp>
        <p:nvSpPr>
          <p:cNvPr id="152" name="TextBox 151">
            <a:extLst>
              <a:ext uri="{FF2B5EF4-FFF2-40B4-BE49-F238E27FC236}">
                <a16:creationId xmlns:a16="http://schemas.microsoft.com/office/drawing/2014/main" id="{80BF196C-AEE8-4D28-931A-8C12F2DD6E3E}"/>
              </a:ext>
            </a:extLst>
          </p:cNvPr>
          <p:cNvSpPr txBox="1"/>
          <p:nvPr/>
        </p:nvSpPr>
        <p:spPr>
          <a:xfrm>
            <a:off x="2599784" y="52385"/>
            <a:ext cx="6352225"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BBOP </a:t>
            </a:r>
            <a:r>
              <a:rPr lang="fr-FR" sz="3600" b="1" dirty="0" err="1">
                <a:solidFill>
                  <a:schemeClr val="bg1"/>
                </a:solidFill>
                <a:latin typeface="Calibri" panose="020F0502020204030204" pitchFamily="34" charset="0"/>
              </a:rPr>
              <a:t>Resources</a:t>
            </a:r>
            <a:endParaRPr lang="pt-PT" sz="3600" b="1" dirty="0">
              <a:solidFill>
                <a:schemeClr val="bg1"/>
              </a:solidFill>
              <a:latin typeface="Calibri" panose="020F0502020204030204" pitchFamily="34" charset="0"/>
            </a:endParaRPr>
          </a:p>
        </p:txBody>
      </p:sp>
      <p:pic>
        <p:nvPicPr>
          <p:cNvPr id="29" name="Picture 28">
            <a:extLst>
              <a:ext uri="{FF2B5EF4-FFF2-40B4-BE49-F238E27FC236}">
                <a16:creationId xmlns:a16="http://schemas.microsoft.com/office/drawing/2014/main" id="{0F84ECEC-389F-4FA6-BBD3-F017EE785ACF}"/>
              </a:ext>
            </a:extLst>
          </p:cNvPr>
          <p:cNvPicPr>
            <a:picLocks noChangeAspect="1"/>
          </p:cNvPicPr>
          <p:nvPr/>
        </p:nvPicPr>
        <p:blipFill>
          <a:blip r:embed="rId8"/>
          <a:stretch>
            <a:fillRect/>
          </a:stretch>
        </p:blipFill>
        <p:spPr>
          <a:xfrm>
            <a:off x="6607368" y="887029"/>
            <a:ext cx="4343402" cy="5904828"/>
          </a:xfrm>
          <a:prstGeom prst="rect">
            <a:avLst/>
          </a:prstGeom>
        </p:spPr>
      </p:pic>
    </p:spTree>
    <p:extLst>
      <p:ext uri="{BB962C8B-B14F-4D97-AF65-F5344CB8AC3E}">
        <p14:creationId xmlns:p14="http://schemas.microsoft.com/office/powerpoint/2010/main" val="1579078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24498" y="940886"/>
            <a:ext cx="5867400" cy="5181600"/>
          </a:xfrm>
          <a:prstGeom prst="rect">
            <a:avLst/>
          </a:prstGeom>
          <a:noFill/>
          <a:ln w="9525">
            <a:noFill/>
            <a:miter lim="800000"/>
            <a:headEnd/>
            <a:tailEnd/>
          </a:ln>
        </p:spPr>
        <p:txBody>
          <a:bodyPr/>
          <a:lstStyle>
            <a:defPPr>
              <a:defRPr lang="en-US"/>
            </a:defPPr>
            <a:lvl1pPr algn="l" rtl="0" fontAlgn="base">
              <a:spcBef>
                <a:spcPct val="0"/>
              </a:spcBef>
              <a:spcAft>
                <a:spcPct val="0"/>
              </a:spcAft>
              <a:defRPr sz="2800" b="1" kern="1200">
                <a:solidFill>
                  <a:srgbClr val="000000"/>
                </a:solidFill>
                <a:latin typeface="Arial" charset="0"/>
                <a:ea typeface="+mn-ea"/>
                <a:cs typeface="Arial" charset="0"/>
              </a:defRPr>
            </a:lvl1pPr>
            <a:lvl2pPr marL="457200" algn="l" rtl="0" fontAlgn="base">
              <a:spcBef>
                <a:spcPct val="0"/>
              </a:spcBef>
              <a:spcAft>
                <a:spcPct val="0"/>
              </a:spcAft>
              <a:defRPr sz="2800" b="1" kern="1200">
                <a:solidFill>
                  <a:srgbClr val="000000"/>
                </a:solidFill>
                <a:latin typeface="Arial" charset="0"/>
                <a:ea typeface="+mn-ea"/>
                <a:cs typeface="Arial" charset="0"/>
              </a:defRPr>
            </a:lvl2pPr>
            <a:lvl3pPr marL="914400" algn="l" rtl="0" fontAlgn="base">
              <a:spcBef>
                <a:spcPct val="0"/>
              </a:spcBef>
              <a:spcAft>
                <a:spcPct val="0"/>
              </a:spcAft>
              <a:defRPr sz="2800" b="1" kern="1200">
                <a:solidFill>
                  <a:srgbClr val="000000"/>
                </a:solidFill>
                <a:latin typeface="Arial" charset="0"/>
                <a:ea typeface="+mn-ea"/>
                <a:cs typeface="Arial" charset="0"/>
              </a:defRPr>
            </a:lvl3pPr>
            <a:lvl4pPr marL="1371600" algn="l" rtl="0" fontAlgn="base">
              <a:spcBef>
                <a:spcPct val="0"/>
              </a:spcBef>
              <a:spcAft>
                <a:spcPct val="0"/>
              </a:spcAft>
              <a:defRPr sz="2800" b="1" kern="1200">
                <a:solidFill>
                  <a:srgbClr val="000000"/>
                </a:solidFill>
                <a:latin typeface="Arial" charset="0"/>
                <a:ea typeface="+mn-ea"/>
                <a:cs typeface="Arial" charset="0"/>
              </a:defRPr>
            </a:lvl4pPr>
            <a:lvl5pPr marL="1828800" algn="l" rtl="0" fontAlgn="base">
              <a:spcBef>
                <a:spcPct val="0"/>
              </a:spcBef>
              <a:spcAft>
                <a:spcPct val="0"/>
              </a:spcAft>
              <a:defRPr sz="2800" b="1" kern="1200">
                <a:solidFill>
                  <a:srgbClr val="000000"/>
                </a:solidFill>
                <a:latin typeface="Arial" charset="0"/>
                <a:ea typeface="+mn-ea"/>
                <a:cs typeface="Arial" charset="0"/>
              </a:defRPr>
            </a:lvl5pPr>
            <a:lvl6pPr marL="2286000" algn="l" defTabSz="914400" rtl="0" eaLnBrk="1" latinLnBrk="0" hangingPunct="1">
              <a:defRPr sz="2800" b="1" kern="1200">
                <a:solidFill>
                  <a:srgbClr val="000000"/>
                </a:solidFill>
                <a:latin typeface="Arial" charset="0"/>
                <a:ea typeface="+mn-ea"/>
                <a:cs typeface="Arial" charset="0"/>
              </a:defRPr>
            </a:lvl6pPr>
            <a:lvl7pPr marL="2743200" algn="l" defTabSz="914400" rtl="0" eaLnBrk="1" latinLnBrk="0" hangingPunct="1">
              <a:defRPr sz="2800" b="1" kern="1200">
                <a:solidFill>
                  <a:srgbClr val="000000"/>
                </a:solidFill>
                <a:latin typeface="Arial" charset="0"/>
                <a:ea typeface="+mn-ea"/>
                <a:cs typeface="Arial" charset="0"/>
              </a:defRPr>
            </a:lvl7pPr>
            <a:lvl8pPr marL="3200400" algn="l" defTabSz="914400" rtl="0" eaLnBrk="1" latinLnBrk="0" hangingPunct="1">
              <a:defRPr sz="2800" b="1" kern="1200">
                <a:solidFill>
                  <a:srgbClr val="000000"/>
                </a:solidFill>
                <a:latin typeface="Arial" charset="0"/>
                <a:ea typeface="+mn-ea"/>
                <a:cs typeface="Arial" charset="0"/>
              </a:defRPr>
            </a:lvl8pPr>
            <a:lvl9pPr marL="3657600" algn="l" defTabSz="914400" rtl="0" eaLnBrk="1" latinLnBrk="0" hangingPunct="1">
              <a:defRPr sz="2800" b="1" kern="1200">
                <a:solidFill>
                  <a:srgbClr val="000000"/>
                </a:solidFill>
                <a:latin typeface="Arial" charset="0"/>
                <a:ea typeface="+mn-ea"/>
                <a:cs typeface="Arial" charset="0"/>
              </a:defRPr>
            </a:lvl9pPr>
          </a:lstStyle>
          <a:p>
            <a:pPr marL="533400" indent="-533400" eaLnBrk="0" hangingPunct="0">
              <a:lnSpc>
                <a:spcPct val="105000"/>
              </a:lnSpc>
              <a:spcBef>
                <a:spcPts val="1000"/>
              </a:spcBef>
              <a:buFontTx/>
              <a:buAutoNum type="arabicPeriod"/>
            </a:pPr>
            <a:r>
              <a:rPr lang="en-GB" sz="2400" b="0" dirty="0">
                <a:solidFill>
                  <a:schemeClr val="tx1">
                    <a:lumMod val="75000"/>
                    <a:lumOff val="25000"/>
                  </a:schemeClr>
                </a:solidFill>
                <a:latin typeface="Arial" pitchFamily="34" charset="0"/>
                <a:cs typeface="Arial" pitchFamily="34" charset="0"/>
              </a:rPr>
              <a:t>Adherence to the mitigation hierarchy </a:t>
            </a:r>
          </a:p>
          <a:p>
            <a:pPr marL="533400" indent="-533400" eaLnBrk="0" hangingPunct="0">
              <a:lnSpc>
                <a:spcPct val="105000"/>
              </a:lnSpc>
              <a:spcBef>
                <a:spcPts val="1000"/>
              </a:spcBef>
              <a:buFontTx/>
              <a:buAutoNum type="arabicPeriod"/>
            </a:pPr>
            <a:r>
              <a:rPr lang="en-GB" sz="2400" b="0" dirty="0">
                <a:solidFill>
                  <a:schemeClr val="tx1">
                    <a:lumMod val="75000"/>
                    <a:lumOff val="25000"/>
                  </a:schemeClr>
                </a:solidFill>
                <a:latin typeface="Arial" pitchFamily="34" charset="0"/>
                <a:cs typeface="Arial" pitchFamily="34" charset="0"/>
              </a:rPr>
              <a:t>Limits to what can be offset</a:t>
            </a:r>
          </a:p>
          <a:p>
            <a:pPr marL="533400" indent="-533400" eaLnBrk="0" hangingPunct="0">
              <a:lnSpc>
                <a:spcPct val="105000"/>
              </a:lnSpc>
              <a:spcBef>
                <a:spcPts val="1000"/>
              </a:spcBef>
              <a:buFontTx/>
              <a:buAutoNum type="arabicPeriod"/>
            </a:pPr>
            <a:r>
              <a:rPr lang="en-GB" sz="2400" b="0" dirty="0">
                <a:solidFill>
                  <a:schemeClr val="tx1">
                    <a:lumMod val="75000"/>
                    <a:lumOff val="25000"/>
                  </a:schemeClr>
                </a:solidFill>
                <a:latin typeface="Arial" pitchFamily="34" charset="0"/>
                <a:cs typeface="Arial" pitchFamily="34" charset="0"/>
              </a:rPr>
              <a:t>Landscape context</a:t>
            </a:r>
          </a:p>
          <a:p>
            <a:pPr marL="533400" indent="-533400" eaLnBrk="0" hangingPunct="0">
              <a:lnSpc>
                <a:spcPct val="105000"/>
              </a:lnSpc>
              <a:spcBef>
                <a:spcPts val="1000"/>
              </a:spcBef>
              <a:buFontTx/>
              <a:buAutoNum type="arabicPeriod"/>
            </a:pPr>
            <a:r>
              <a:rPr lang="en-GB" sz="2400" b="0" dirty="0">
                <a:solidFill>
                  <a:schemeClr val="tx1">
                    <a:lumMod val="75000"/>
                    <a:lumOff val="25000"/>
                  </a:schemeClr>
                </a:solidFill>
                <a:latin typeface="Arial" pitchFamily="34" charset="0"/>
                <a:cs typeface="Arial" pitchFamily="34" charset="0"/>
              </a:rPr>
              <a:t>No net loss </a:t>
            </a:r>
          </a:p>
          <a:p>
            <a:pPr marL="533400" indent="-533400" eaLnBrk="0" hangingPunct="0">
              <a:lnSpc>
                <a:spcPct val="105000"/>
              </a:lnSpc>
              <a:spcBef>
                <a:spcPts val="1000"/>
              </a:spcBef>
              <a:buFontTx/>
              <a:buAutoNum type="arabicPeriod"/>
            </a:pPr>
            <a:r>
              <a:rPr lang="en-GB" sz="2400" b="0" dirty="0">
                <a:solidFill>
                  <a:schemeClr val="tx1">
                    <a:lumMod val="75000"/>
                    <a:lumOff val="25000"/>
                  </a:schemeClr>
                </a:solidFill>
                <a:latin typeface="Arial" pitchFamily="34" charset="0"/>
                <a:cs typeface="Arial" pitchFamily="34" charset="0"/>
              </a:rPr>
              <a:t>Additional conservation outcomes</a:t>
            </a:r>
          </a:p>
          <a:p>
            <a:pPr marL="533400" indent="-533400" eaLnBrk="0" hangingPunct="0">
              <a:lnSpc>
                <a:spcPct val="105000"/>
              </a:lnSpc>
              <a:spcBef>
                <a:spcPts val="1000"/>
              </a:spcBef>
              <a:buFontTx/>
              <a:buAutoNum type="arabicPeriod"/>
            </a:pPr>
            <a:r>
              <a:rPr lang="en-GB" sz="2400" b="0" dirty="0">
                <a:solidFill>
                  <a:schemeClr val="tx1">
                    <a:lumMod val="75000"/>
                    <a:lumOff val="25000"/>
                  </a:schemeClr>
                </a:solidFill>
                <a:latin typeface="Arial" pitchFamily="34" charset="0"/>
                <a:cs typeface="Arial" pitchFamily="34" charset="0"/>
              </a:rPr>
              <a:t>Stakeholder participation</a:t>
            </a:r>
          </a:p>
          <a:p>
            <a:pPr marL="533400" indent="-533400" eaLnBrk="0" hangingPunct="0">
              <a:lnSpc>
                <a:spcPct val="105000"/>
              </a:lnSpc>
              <a:spcBef>
                <a:spcPts val="1000"/>
              </a:spcBef>
              <a:buFontTx/>
              <a:buAutoNum type="arabicPeriod"/>
            </a:pPr>
            <a:r>
              <a:rPr lang="en-GB" sz="2400" b="0" dirty="0">
                <a:solidFill>
                  <a:schemeClr val="tx1">
                    <a:lumMod val="75000"/>
                    <a:lumOff val="25000"/>
                  </a:schemeClr>
                </a:solidFill>
                <a:latin typeface="Arial" pitchFamily="34" charset="0"/>
                <a:cs typeface="Arial" pitchFamily="34" charset="0"/>
              </a:rPr>
              <a:t>Equity</a:t>
            </a:r>
          </a:p>
          <a:p>
            <a:pPr marL="533400" indent="-533400" eaLnBrk="0" hangingPunct="0">
              <a:lnSpc>
                <a:spcPct val="105000"/>
              </a:lnSpc>
              <a:spcBef>
                <a:spcPts val="1000"/>
              </a:spcBef>
              <a:buFontTx/>
              <a:buAutoNum type="arabicPeriod"/>
            </a:pPr>
            <a:r>
              <a:rPr lang="en-GB" sz="2400" b="0" dirty="0">
                <a:solidFill>
                  <a:schemeClr val="tx1">
                    <a:lumMod val="75000"/>
                    <a:lumOff val="25000"/>
                  </a:schemeClr>
                </a:solidFill>
                <a:latin typeface="Arial" pitchFamily="34" charset="0"/>
                <a:cs typeface="Arial" pitchFamily="34" charset="0"/>
              </a:rPr>
              <a:t>Long-term outcomes</a:t>
            </a:r>
          </a:p>
          <a:p>
            <a:pPr marL="533400" indent="-533400" eaLnBrk="0" hangingPunct="0">
              <a:lnSpc>
                <a:spcPct val="105000"/>
              </a:lnSpc>
              <a:spcBef>
                <a:spcPts val="1000"/>
              </a:spcBef>
              <a:buFontTx/>
              <a:buAutoNum type="arabicPeriod"/>
            </a:pPr>
            <a:r>
              <a:rPr lang="en-GB" sz="2400" b="0" dirty="0">
                <a:solidFill>
                  <a:schemeClr val="tx1">
                    <a:lumMod val="75000"/>
                    <a:lumOff val="25000"/>
                  </a:schemeClr>
                </a:solidFill>
                <a:latin typeface="Arial" pitchFamily="34" charset="0"/>
                <a:cs typeface="Arial" pitchFamily="34" charset="0"/>
              </a:rPr>
              <a:t>Transparency</a:t>
            </a:r>
          </a:p>
          <a:p>
            <a:pPr marL="533400" indent="-533400" eaLnBrk="0" hangingPunct="0">
              <a:lnSpc>
                <a:spcPct val="105000"/>
              </a:lnSpc>
              <a:spcBef>
                <a:spcPts val="1000"/>
              </a:spcBef>
              <a:buFontTx/>
              <a:buAutoNum type="arabicPeriod"/>
            </a:pPr>
            <a:r>
              <a:rPr lang="en-GB" sz="2400" b="0" dirty="0">
                <a:solidFill>
                  <a:schemeClr val="tx1">
                    <a:lumMod val="75000"/>
                    <a:lumOff val="25000"/>
                  </a:schemeClr>
                </a:solidFill>
                <a:latin typeface="Arial" pitchFamily="34" charset="0"/>
                <a:cs typeface="Arial" pitchFamily="34" charset="0"/>
              </a:rPr>
              <a:t>Science and traditional knowledge</a:t>
            </a:r>
          </a:p>
        </p:txBody>
      </p:sp>
      <p:pic>
        <p:nvPicPr>
          <p:cNvPr id="5" name="Picture 12"/>
          <p:cNvPicPr>
            <a:picLocks noChangeAspect="1" noChangeArrowheads="1"/>
          </p:cNvPicPr>
          <p:nvPr/>
        </p:nvPicPr>
        <p:blipFill>
          <a:blip r:embed="rId3" cstate="print"/>
          <a:srcRect/>
          <a:stretch>
            <a:fillRect/>
          </a:stretch>
        </p:blipFill>
        <p:spPr bwMode="auto">
          <a:xfrm>
            <a:off x="8316851" y="799047"/>
            <a:ext cx="2396617" cy="5807188"/>
          </a:xfrm>
          <a:prstGeom prst="rect">
            <a:avLst/>
          </a:prstGeom>
          <a:noFill/>
          <a:ln w="9525">
            <a:noFill/>
            <a:miter lim="800000"/>
            <a:headEnd/>
            <a:tailEnd/>
          </a:ln>
        </p:spPr>
      </p:pic>
      <p:sp>
        <p:nvSpPr>
          <p:cNvPr id="10" name="Text Box 6">
            <a:extLst>
              <a:ext uri="{FF2B5EF4-FFF2-40B4-BE49-F238E27FC236}">
                <a16:creationId xmlns:a16="http://schemas.microsoft.com/office/drawing/2014/main" id="{BA6C02BC-E71A-4934-8302-345916734FFE}"/>
              </a:ext>
            </a:extLst>
          </p:cNvPr>
          <p:cNvSpPr txBox="1">
            <a:spLocks noChangeArrowheads="1"/>
          </p:cNvSpPr>
          <p:nvPr/>
        </p:nvSpPr>
        <p:spPr bwMode="auto">
          <a:xfrm>
            <a:off x="1998722" y="45187"/>
            <a:ext cx="7391400" cy="503237"/>
          </a:xfrm>
          <a:prstGeom prst="rect">
            <a:avLst/>
          </a:prstGeom>
          <a:noFill/>
          <a:ln w="9525">
            <a:noFill/>
            <a:miter lim="800000"/>
            <a:headEnd/>
            <a:tailEnd/>
          </a:ln>
        </p:spPr>
        <p:txBody>
          <a:bodyPr>
            <a:spAutoFit/>
          </a:bodyPr>
          <a:lstStyle/>
          <a:p>
            <a:pPr algn="ctr">
              <a:lnSpc>
                <a:spcPct val="90000"/>
              </a:lnSpc>
            </a:pPr>
            <a:r>
              <a:rPr lang="en-US" sz="3000" dirty="0">
                <a:solidFill>
                  <a:schemeClr val="bg1"/>
                </a:solidFill>
              </a:rPr>
              <a:t>Principles agreed by BBOP members</a:t>
            </a:r>
          </a:p>
        </p:txBody>
      </p:sp>
    </p:spTree>
    <p:extLst>
      <p:ext uri="{BB962C8B-B14F-4D97-AF65-F5344CB8AC3E}">
        <p14:creationId xmlns:p14="http://schemas.microsoft.com/office/powerpoint/2010/main" val="3329703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ChangeArrowheads="1"/>
          </p:cNvSpPr>
          <p:nvPr/>
        </p:nvSpPr>
        <p:spPr bwMode="auto">
          <a:xfrm>
            <a:off x="580129" y="1151841"/>
            <a:ext cx="7326146" cy="4648200"/>
          </a:xfrm>
          <a:prstGeom prst="rect">
            <a:avLst/>
          </a:prstGeom>
          <a:noFill/>
          <a:ln w="9525">
            <a:noFill/>
            <a:miter lim="800000"/>
            <a:headEnd/>
            <a:tailEnd/>
          </a:ln>
        </p:spPr>
        <p:txBody>
          <a:bodyPr/>
          <a:lstStyle/>
          <a:p>
            <a:pPr marL="363538" indent="-363538" eaLnBrk="0" hangingPunct="0">
              <a:lnSpc>
                <a:spcPct val="105000"/>
              </a:lnSpc>
              <a:spcBef>
                <a:spcPct val="20000"/>
              </a:spcBef>
              <a:defRPr/>
            </a:pPr>
            <a:r>
              <a:rPr lang="en-GB" sz="2000" dirty="0"/>
              <a:t> </a:t>
            </a:r>
          </a:p>
          <a:p>
            <a:pPr marL="457200" indent="-457200" eaLnBrk="0" hangingPunct="0">
              <a:lnSpc>
                <a:spcPct val="105000"/>
              </a:lnSpc>
              <a:spcBef>
                <a:spcPct val="20000"/>
              </a:spcBef>
              <a:defRPr/>
            </a:pPr>
            <a:r>
              <a:rPr lang="en-GB" sz="2000" b="1" i="1" dirty="0">
                <a:solidFill>
                  <a:schemeClr val="accent6"/>
                </a:solidFill>
              </a:rPr>
              <a:t>1.   Adherence to the mitigation hierarchy:   </a:t>
            </a:r>
          </a:p>
          <a:p>
            <a:pPr marL="457200" indent="-457200" eaLnBrk="0" hangingPunct="0">
              <a:lnSpc>
                <a:spcPct val="105000"/>
              </a:lnSpc>
              <a:spcBef>
                <a:spcPct val="20000"/>
              </a:spcBef>
              <a:defRPr/>
            </a:pPr>
            <a:r>
              <a:rPr lang="en-GB" sz="2000" i="1" dirty="0">
                <a:solidFill>
                  <a:schemeClr val="accent2"/>
                </a:solidFill>
              </a:rPr>
              <a:t> 	</a:t>
            </a:r>
            <a:r>
              <a:rPr lang="en-GB" sz="2000" dirty="0"/>
              <a:t>A biodiversity offset is a commitment to compensate for significant residual adverse impacts on biodiversity identified after appropriate avoidance, minimization and on-site rehabilitation measures have been taken according to the mitigation hierarchy. </a:t>
            </a:r>
          </a:p>
          <a:p>
            <a:pPr marL="363538" indent="-363538" eaLnBrk="0" hangingPunct="0">
              <a:lnSpc>
                <a:spcPct val="105000"/>
              </a:lnSpc>
              <a:spcBef>
                <a:spcPct val="20000"/>
              </a:spcBef>
              <a:defRPr/>
            </a:pPr>
            <a:r>
              <a:rPr lang="en-GB" sz="2000" dirty="0"/>
              <a:t> </a:t>
            </a:r>
          </a:p>
          <a:p>
            <a:pPr marL="363538" indent="-363538" eaLnBrk="0" hangingPunct="0">
              <a:lnSpc>
                <a:spcPct val="105000"/>
              </a:lnSpc>
              <a:spcBef>
                <a:spcPct val="20000"/>
              </a:spcBef>
              <a:defRPr/>
            </a:pPr>
            <a:r>
              <a:rPr lang="en-GB" sz="2000" b="1" i="1" dirty="0">
                <a:solidFill>
                  <a:schemeClr val="accent6"/>
                </a:solidFill>
              </a:rPr>
              <a:t>2.  Limits to what can be offset:</a:t>
            </a:r>
            <a:r>
              <a:rPr lang="en-GB" sz="2000" b="1" dirty="0">
                <a:solidFill>
                  <a:schemeClr val="accent6"/>
                </a:solidFill>
              </a:rPr>
              <a:t>  </a:t>
            </a:r>
          </a:p>
          <a:p>
            <a:pPr marL="363538" indent="-363538" eaLnBrk="0" hangingPunct="0">
              <a:lnSpc>
                <a:spcPct val="105000"/>
              </a:lnSpc>
              <a:spcBef>
                <a:spcPct val="20000"/>
              </a:spcBef>
              <a:defRPr/>
            </a:pPr>
            <a:r>
              <a:rPr lang="en-GB" sz="2000" dirty="0">
                <a:solidFill>
                  <a:schemeClr val="accent2"/>
                </a:solidFill>
              </a:rPr>
              <a:t>     </a:t>
            </a:r>
            <a:r>
              <a:rPr lang="en-GB" sz="2000" dirty="0"/>
              <a:t>There are situations where residual impacts cannot be fully compensated for by a biodiversity offset because of the </a:t>
            </a:r>
            <a:r>
              <a:rPr lang="en-GB" sz="2000" dirty="0" err="1"/>
              <a:t>irreplaceability</a:t>
            </a:r>
            <a:r>
              <a:rPr lang="en-GB" sz="2000" dirty="0"/>
              <a:t> or vulnerability of the biodiversity affected.</a:t>
            </a:r>
          </a:p>
          <a:p>
            <a:pPr eaLnBrk="0" hangingPunct="0">
              <a:lnSpc>
                <a:spcPct val="105000"/>
              </a:lnSpc>
              <a:spcBef>
                <a:spcPct val="20000"/>
              </a:spcBef>
              <a:defRPr/>
            </a:pPr>
            <a:r>
              <a:rPr lang="en-GB" sz="1400" dirty="0"/>
              <a:t> </a:t>
            </a:r>
          </a:p>
          <a:p>
            <a:pPr marL="877888" lvl="1" indent="-514350" eaLnBrk="0" hangingPunct="0">
              <a:spcBef>
                <a:spcPct val="20000"/>
              </a:spcBef>
              <a:defRPr/>
            </a:pPr>
            <a:endParaRPr lang="en-GB" sz="2400" dirty="0">
              <a:solidFill>
                <a:schemeClr val="accent2"/>
              </a:solidFill>
            </a:endParaRPr>
          </a:p>
        </p:txBody>
      </p:sp>
      <p:sp>
        <p:nvSpPr>
          <p:cNvPr id="31747" name="Rectangle 4"/>
          <p:cNvSpPr>
            <a:spLocks noChangeArrowheads="1"/>
          </p:cNvSpPr>
          <p:nvPr/>
        </p:nvSpPr>
        <p:spPr bwMode="auto">
          <a:xfrm>
            <a:off x="5867400" y="2286000"/>
            <a:ext cx="4800600" cy="3276600"/>
          </a:xfrm>
          <a:prstGeom prst="rect">
            <a:avLst/>
          </a:prstGeom>
          <a:noFill/>
          <a:ln w="9525">
            <a:noFill/>
            <a:miter lim="800000"/>
            <a:headEnd/>
            <a:tailEnd/>
          </a:ln>
        </p:spPr>
        <p:txBody>
          <a:bodyPr/>
          <a:lstStyle/>
          <a:p>
            <a:pPr marL="742950" lvl="1" indent="-285750" eaLnBrk="0" hangingPunct="0">
              <a:spcBef>
                <a:spcPct val="20000"/>
              </a:spcBef>
            </a:pPr>
            <a:endParaRPr lang="en-US" sz="2400"/>
          </a:p>
        </p:txBody>
      </p:sp>
      <p:pic>
        <p:nvPicPr>
          <p:cNvPr id="7" name="Picture 8" descr="Landslides"/>
          <p:cNvPicPr>
            <a:picLocks noChangeAspect="1" noChangeArrowheads="1"/>
          </p:cNvPicPr>
          <p:nvPr/>
        </p:nvPicPr>
        <p:blipFill>
          <a:blip r:embed="rId3" cstate="print"/>
          <a:srcRect/>
          <a:stretch>
            <a:fillRect/>
          </a:stretch>
        </p:blipFill>
        <p:spPr bwMode="auto">
          <a:xfrm>
            <a:off x="8382000" y="1042988"/>
            <a:ext cx="2381250" cy="2919412"/>
          </a:xfrm>
          <a:prstGeom prst="rect">
            <a:avLst/>
          </a:prstGeom>
          <a:noFill/>
          <a:ln w="9525">
            <a:noFill/>
            <a:miter lim="800000"/>
            <a:headEnd/>
            <a:tailEnd/>
          </a:ln>
        </p:spPr>
      </p:pic>
      <p:grpSp>
        <p:nvGrpSpPr>
          <p:cNvPr id="2" name="Group 2"/>
          <p:cNvGrpSpPr>
            <a:grpSpLocks/>
          </p:cNvGrpSpPr>
          <p:nvPr/>
        </p:nvGrpSpPr>
        <p:grpSpPr bwMode="auto">
          <a:xfrm>
            <a:off x="8320089" y="3948114"/>
            <a:ext cx="2236787" cy="3100387"/>
            <a:chOff x="2608" y="1026"/>
            <a:chExt cx="2754" cy="2996"/>
          </a:xfrm>
        </p:grpSpPr>
        <p:pic>
          <p:nvPicPr>
            <p:cNvPr id="31754" name="Picture 3" descr="RedList"/>
            <p:cNvPicPr>
              <a:picLocks noChangeAspect="1" noChangeArrowheads="1"/>
            </p:cNvPicPr>
            <p:nvPr/>
          </p:nvPicPr>
          <p:blipFill>
            <a:blip r:embed="rId4" cstate="print"/>
            <a:srcRect/>
            <a:stretch>
              <a:fillRect/>
            </a:stretch>
          </p:blipFill>
          <p:spPr bwMode="auto">
            <a:xfrm>
              <a:off x="2699" y="1026"/>
              <a:ext cx="1727" cy="1332"/>
            </a:xfrm>
            <a:prstGeom prst="rect">
              <a:avLst/>
            </a:prstGeom>
            <a:noFill/>
            <a:ln w="9525">
              <a:noFill/>
              <a:miter lim="800000"/>
              <a:headEnd/>
              <a:tailEnd/>
            </a:ln>
          </p:spPr>
        </p:pic>
        <p:pic>
          <p:nvPicPr>
            <p:cNvPr id="31755" name="Picture 4" descr="ibas_world"/>
            <p:cNvPicPr>
              <a:picLocks noChangeAspect="1" noChangeArrowheads="1"/>
            </p:cNvPicPr>
            <p:nvPr/>
          </p:nvPicPr>
          <p:blipFill>
            <a:blip r:embed="rId5" cstate="print"/>
            <a:srcRect/>
            <a:stretch>
              <a:fillRect/>
            </a:stretch>
          </p:blipFill>
          <p:spPr bwMode="auto">
            <a:xfrm>
              <a:off x="2608" y="2659"/>
              <a:ext cx="2518" cy="1363"/>
            </a:xfrm>
            <a:prstGeom prst="rect">
              <a:avLst/>
            </a:prstGeom>
            <a:noFill/>
            <a:ln w="9525">
              <a:noFill/>
              <a:miter lim="800000"/>
              <a:headEnd/>
              <a:tailEnd/>
            </a:ln>
          </p:spPr>
        </p:pic>
        <p:pic>
          <p:nvPicPr>
            <p:cNvPr id="31756" name="Picture 5" descr="books"/>
            <p:cNvPicPr>
              <a:picLocks noChangeAspect="1" noChangeArrowheads="1"/>
            </p:cNvPicPr>
            <p:nvPr/>
          </p:nvPicPr>
          <p:blipFill>
            <a:blip r:embed="rId6" cstate="print">
              <a:clrChange>
                <a:clrFrom>
                  <a:srgbClr val="00FF00"/>
                </a:clrFrom>
                <a:clrTo>
                  <a:srgbClr val="00FF00">
                    <a:alpha val="0"/>
                  </a:srgbClr>
                </a:clrTo>
              </a:clrChange>
            </a:blip>
            <a:srcRect/>
            <a:stretch>
              <a:fillRect/>
            </a:stretch>
          </p:blipFill>
          <p:spPr bwMode="auto">
            <a:xfrm>
              <a:off x="4195" y="1207"/>
              <a:ext cx="1167" cy="2162"/>
            </a:xfrm>
            <a:prstGeom prst="rect">
              <a:avLst/>
            </a:prstGeom>
            <a:noFill/>
            <a:ln w="9525">
              <a:noFill/>
              <a:miter lim="800000"/>
              <a:headEnd/>
              <a:tailEnd/>
            </a:ln>
          </p:spPr>
        </p:pic>
      </p:grpSp>
      <p:sp>
        <p:nvSpPr>
          <p:cNvPr id="31752" name="Text Box 12"/>
          <p:cNvSpPr txBox="1">
            <a:spLocks noChangeArrowheads="1"/>
          </p:cNvSpPr>
          <p:nvPr/>
        </p:nvSpPr>
        <p:spPr bwMode="auto">
          <a:xfrm>
            <a:off x="1582678" y="163522"/>
            <a:ext cx="9144000" cy="544512"/>
          </a:xfrm>
          <a:prstGeom prst="rect">
            <a:avLst/>
          </a:prstGeom>
          <a:noFill/>
          <a:ln w="9525">
            <a:noFill/>
            <a:miter lim="800000"/>
            <a:headEnd/>
            <a:tailEnd/>
          </a:ln>
        </p:spPr>
        <p:txBody>
          <a:bodyPr>
            <a:spAutoFit/>
          </a:bodyPr>
          <a:lstStyle/>
          <a:p>
            <a:pPr algn="ctr" eaLnBrk="0" hangingPunct="0">
              <a:lnSpc>
                <a:spcPct val="90000"/>
              </a:lnSpc>
            </a:pPr>
            <a:r>
              <a:rPr lang="en-US" sz="3200" dirty="0">
                <a:solidFill>
                  <a:schemeClr val="bg1"/>
                </a:solidFill>
              </a:rPr>
              <a:t>BBOP Principles</a:t>
            </a:r>
          </a:p>
        </p:txBody>
      </p:sp>
    </p:spTree>
    <p:extLst>
      <p:ext uri="{BB962C8B-B14F-4D97-AF65-F5344CB8AC3E}">
        <p14:creationId xmlns:p14="http://schemas.microsoft.com/office/powerpoint/2010/main" val="414483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55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0557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00557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00557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00557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005570">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0055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17949" y="1343847"/>
            <a:ext cx="9950051" cy="1447800"/>
          </a:xfrm>
          <a:prstGeom prst="rect">
            <a:avLst/>
          </a:prstGeom>
          <a:noFill/>
          <a:ln w="9525">
            <a:noFill/>
            <a:miter lim="800000"/>
            <a:headEnd/>
            <a:tailEnd/>
          </a:ln>
        </p:spPr>
        <p:txBody>
          <a:bodyPr/>
          <a:lstStyle/>
          <a:p>
            <a:pPr marL="363538" indent="-363538" eaLnBrk="0" hangingPunct="0">
              <a:lnSpc>
                <a:spcPct val="105000"/>
              </a:lnSpc>
              <a:spcBef>
                <a:spcPct val="20000"/>
              </a:spcBef>
            </a:pPr>
            <a:r>
              <a:rPr lang="en-GB" sz="1900" b="1" i="1" dirty="0">
                <a:solidFill>
                  <a:schemeClr val="accent6"/>
                </a:solidFill>
              </a:rPr>
              <a:t>3.  Landscape context:  </a:t>
            </a:r>
            <a:r>
              <a:rPr lang="en-GB" sz="1900" b="1" i="1" dirty="0">
                <a:solidFill>
                  <a:srgbClr val="0070C0"/>
                </a:solidFill>
              </a:rPr>
              <a:t>   </a:t>
            </a:r>
            <a:r>
              <a:rPr lang="en-GB" dirty="0"/>
              <a:t>A biodiversity offset should be designed and implemented in a landscape context. This is to achieve the expected measurable conservation outcomes, taking into account available information on the full range of biological, social and cultural values of biodiversity and supporting an ecosystem approach.</a:t>
            </a:r>
          </a:p>
          <a:p>
            <a:pPr marL="363538" indent="-363538" eaLnBrk="0" hangingPunct="0">
              <a:lnSpc>
                <a:spcPct val="105000"/>
              </a:lnSpc>
              <a:spcBef>
                <a:spcPct val="20000"/>
              </a:spcBef>
            </a:pPr>
            <a:r>
              <a:rPr lang="en-GB" dirty="0"/>
              <a:t> </a:t>
            </a:r>
          </a:p>
        </p:txBody>
      </p:sp>
      <p:sp>
        <p:nvSpPr>
          <p:cNvPr id="32771" name="Rectangle 4"/>
          <p:cNvSpPr>
            <a:spLocks noChangeArrowheads="1"/>
          </p:cNvSpPr>
          <p:nvPr/>
        </p:nvSpPr>
        <p:spPr bwMode="auto">
          <a:xfrm>
            <a:off x="5867400" y="2286000"/>
            <a:ext cx="4800600" cy="3276600"/>
          </a:xfrm>
          <a:prstGeom prst="rect">
            <a:avLst/>
          </a:prstGeom>
          <a:noFill/>
          <a:ln w="9525">
            <a:noFill/>
            <a:miter lim="800000"/>
            <a:headEnd/>
            <a:tailEnd/>
          </a:ln>
        </p:spPr>
        <p:txBody>
          <a:bodyPr/>
          <a:lstStyle/>
          <a:p>
            <a:pPr marL="742950" lvl="1" indent="-285750" eaLnBrk="0" hangingPunct="0">
              <a:spcBef>
                <a:spcPct val="20000"/>
              </a:spcBef>
            </a:pPr>
            <a:endParaRPr lang="en-US" sz="2400"/>
          </a:p>
        </p:txBody>
      </p:sp>
      <p:grpSp>
        <p:nvGrpSpPr>
          <p:cNvPr id="2" name="Group 5"/>
          <p:cNvGrpSpPr>
            <a:grpSpLocks/>
          </p:cNvGrpSpPr>
          <p:nvPr/>
        </p:nvGrpSpPr>
        <p:grpSpPr bwMode="auto">
          <a:xfrm>
            <a:off x="1828800" y="3200400"/>
            <a:ext cx="9144000" cy="3581400"/>
            <a:chOff x="144" y="624"/>
            <a:chExt cx="5942" cy="3696"/>
          </a:xfrm>
        </p:grpSpPr>
        <p:grpSp>
          <p:nvGrpSpPr>
            <p:cNvPr id="3" name="Group 12"/>
            <p:cNvGrpSpPr>
              <a:grpSpLocks/>
            </p:cNvGrpSpPr>
            <p:nvPr/>
          </p:nvGrpSpPr>
          <p:grpSpPr bwMode="auto">
            <a:xfrm>
              <a:off x="1684" y="1875"/>
              <a:ext cx="2205" cy="1216"/>
              <a:chOff x="3168" y="2338"/>
              <a:chExt cx="2407" cy="948"/>
            </a:xfrm>
          </p:grpSpPr>
          <p:sp>
            <p:nvSpPr>
              <p:cNvPr id="32815" name="Rectangle 7"/>
              <p:cNvSpPr>
                <a:spLocks noChangeArrowheads="1"/>
              </p:cNvSpPr>
              <p:nvPr/>
            </p:nvSpPr>
            <p:spPr bwMode="auto">
              <a:xfrm>
                <a:off x="4780" y="2749"/>
                <a:ext cx="398" cy="237"/>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16" name="Rectangle 8"/>
              <p:cNvSpPr>
                <a:spLocks noChangeArrowheads="1"/>
              </p:cNvSpPr>
              <p:nvPr/>
            </p:nvSpPr>
            <p:spPr bwMode="auto">
              <a:xfrm>
                <a:off x="5061" y="2875"/>
                <a:ext cx="117" cy="111"/>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17" name="Text Box 9"/>
              <p:cNvSpPr txBox="1">
                <a:spLocks noChangeArrowheads="1"/>
              </p:cNvSpPr>
              <p:nvPr/>
            </p:nvSpPr>
            <p:spPr bwMode="auto">
              <a:xfrm rot="16272569">
                <a:off x="4279" y="2768"/>
                <a:ext cx="545" cy="406"/>
              </a:xfrm>
              <a:prstGeom prst="rect">
                <a:avLst/>
              </a:prstGeom>
              <a:noFill/>
              <a:ln w="9525">
                <a:noFill/>
                <a:miter lim="800000"/>
                <a:headEnd/>
                <a:tailEnd/>
              </a:ln>
            </p:spPr>
            <p:txBody>
              <a:bodyPr vert="eaVert">
                <a:spAutoFit/>
              </a:bodyPr>
              <a:lstStyle/>
              <a:p>
                <a:pPr eaLnBrk="0" hangingPunct="0">
                  <a:spcBef>
                    <a:spcPct val="50000"/>
                  </a:spcBef>
                </a:pPr>
                <a:endParaRPr lang="en-US" sz="3200"/>
              </a:p>
            </p:txBody>
          </p:sp>
          <p:sp>
            <p:nvSpPr>
              <p:cNvPr id="32818" name="Rectangle 10"/>
              <p:cNvSpPr>
                <a:spLocks noChangeArrowheads="1"/>
              </p:cNvSpPr>
              <p:nvPr/>
            </p:nvSpPr>
            <p:spPr bwMode="auto">
              <a:xfrm>
                <a:off x="3168" y="2338"/>
                <a:ext cx="421" cy="205"/>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19" name="Rectangle 11"/>
              <p:cNvSpPr>
                <a:spLocks noChangeArrowheads="1"/>
              </p:cNvSpPr>
              <p:nvPr/>
            </p:nvSpPr>
            <p:spPr bwMode="auto">
              <a:xfrm>
                <a:off x="4360" y="2543"/>
                <a:ext cx="327" cy="127"/>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20" name="Rectangle 12"/>
              <p:cNvSpPr>
                <a:spLocks noChangeArrowheads="1"/>
              </p:cNvSpPr>
              <p:nvPr/>
            </p:nvSpPr>
            <p:spPr bwMode="auto">
              <a:xfrm>
                <a:off x="4991" y="2354"/>
                <a:ext cx="257" cy="332"/>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21" name="Rectangle 13"/>
              <p:cNvSpPr>
                <a:spLocks noChangeArrowheads="1"/>
              </p:cNvSpPr>
              <p:nvPr/>
            </p:nvSpPr>
            <p:spPr bwMode="auto">
              <a:xfrm>
                <a:off x="4290" y="2986"/>
                <a:ext cx="257" cy="237"/>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22" name="Rectangle 14"/>
              <p:cNvSpPr>
                <a:spLocks noChangeArrowheads="1"/>
              </p:cNvSpPr>
              <p:nvPr/>
            </p:nvSpPr>
            <p:spPr bwMode="auto">
              <a:xfrm>
                <a:off x="3869" y="2686"/>
                <a:ext cx="187" cy="79"/>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23" name="Rectangle 15"/>
              <p:cNvSpPr>
                <a:spLocks noChangeArrowheads="1"/>
              </p:cNvSpPr>
              <p:nvPr/>
            </p:nvSpPr>
            <p:spPr bwMode="auto">
              <a:xfrm>
                <a:off x="3822" y="3033"/>
                <a:ext cx="141" cy="95"/>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24" name="Rectangle 16"/>
              <p:cNvSpPr>
                <a:spLocks noChangeArrowheads="1"/>
              </p:cNvSpPr>
              <p:nvPr/>
            </p:nvSpPr>
            <p:spPr bwMode="auto">
              <a:xfrm>
                <a:off x="5131" y="2354"/>
                <a:ext cx="47" cy="332"/>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25" name="Rectangle 17"/>
              <p:cNvSpPr>
                <a:spLocks noChangeArrowheads="1"/>
              </p:cNvSpPr>
              <p:nvPr/>
            </p:nvSpPr>
            <p:spPr bwMode="auto">
              <a:xfrm>
                <a:off x="5248" y="2575"/>
                <a:ext cx="140" cy="111"/>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26" name="Rectangle 18"/>
              <p:cNvSpPr>
                <a:spLocks noChangeArrowheads="1"/>
              </p:cNvSpPr>
              <p:nvPr/>
            </p:nvSpPr>
            <p:spPr bwMode="auto">
              <a:xfrm>
                <a:off x="4360" y="2543"/>
                <a:ext cx="117" cy="127"/>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27" name="Rectangle 19"/>
              <p:cNvSpPr>
                <a:spLocks noChangeArrowheads="1"/>
              </p:cNvSpPr>
              <p:nvPr/>
            </p:nvSpPr>
            <p:spPr bwMode="auto">
              <a:xfrm>
                <a:off x="4290" y="2986"/>
                <a:ext cx="233" cy="111"/>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28" name="Rectangle 20"/>
              <p:cNvSpPr>
                <a:spLocks noChangeArrowheads="1"/>
              </p:cNvSpPr>
              <p:nvPr/>
            </p:nvSpPr>
            <p:spPr bwMode="auto">
              <a:xfrm>
                <a:off x="3402" y="2370"/>
                <a:ext cx="187" cy="110"/>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29" name="Rectangle 21"/>
              <p:cNvSpPr>
                <a:spLocks noChangeArrowheads="1"/>
              </p:cNvSpPr>
              <p:nvPr/>
            </p:nvSpPr>
            <p:spPr bwMode="auto">
              <a:xfrm>
                <a:off x="5178" y="2986"/>
                <a:ext cx="187" cy="158"/>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30" name="Rectangle 22"/>
              <p:cNvSpPr>
                <a:spLocks noChangeArrowheads="1"/>
              </p:cNvSpPr>
              <p:nvPr/>
            </p:nvSpPr>
            <p:spPr bwMode="auto">
              <a:xfrm>
                <a:off x="4196" y="2733"/>
                <a:ext cx="398" cy="174"/>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31" name="Rectangle 23"/>
              <p:cNvSpPr>
                <a:spLocks noChangeArrowheads="1"/>
              </p:cNvSpPr>
              <p:nvPr/>
            </p:nvSpPr>
            <p:spPr bwMode="auto">
              <a:xfrm>
                <a:off x="3659" y="2385"/>
                <a:ext cx="584" cy="158"/>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32" name="Rectangle 24"/>
              <p:cNvSpPr>
                <a:spLocks noChangeArrowheads="1"/>
              </p:cNvSpPr>
              <p:nvPr/>
            </p:nvSpPr>
            <p:spPr bwMode="auto">
              <a:xfrm>
                <a:off x="4570" y="2338"/>
                <a:ext cx="421" cy="205"/>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33" name="Rectangle 25"/>
              <p:cNvSpPr>
                <a:spLocks noChangeArrowheads="1"/>
              </p:cNvSpPr>
              <p:nvPr/>
            </p:nvSpPr>
            <p:spPr bwMode="auto">
              <a:xfrm>
                <a:off x="4687" y="3081"/>
                <a:ext cx="397" cy="174"/>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34" name="Rectangle 26"/>
              <p:cNvSpPr>
                <a:spLocks noChangeArrowheads="1"/>
              </p:cNvSpPr>
              <p:nvPr/>
            </p:nvSpPr>
            <p:spPr bwMode="auto">
              <a:xfrm>
                <a:off x="3332" y="2654"/>
                <a:ext cx="327" cy="332"/>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35" name="Rectangle 27"/>
              <p:cNvSpPr>
                <a:spLocks noChangeArrowheads="1"/>
              </p:cNvSpPr>
              <p:nvPr/>
            </p:nvSpPr>
            <p:spPr bwMode="auto">
              <a:xfrm>
                <a:off x="5318" y="2733"/>
                <a:ext cx="257" cy="253"/>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36" name="Rectangle 28"/>
              <p:cNvSpPr>
                <a:spLocks noChangeArrowheads="1"/>
              </p:cNvSpPr>
              <p:nvPr/>
            </p:nvSpPr>
            <p:spPr bwMode="auto">
              <a:xfrm>
                <a:off x="3869" y="2860"/>
                <a:ext cx="140" cy="94"/>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37" name="Rectangle 29"/>
              <p:cNvSpPr>
                <a:spLocks noChangeArrowheads="1"/>
              </p:cNvSpPr>
              <p:nvPr/>
            </p:nvSpPr>
            <p:spPr bwMode="auto">
              <a:xfrm>
                <a:off x="3963" y="2954"/>
                <a:ext cx="140" cy="95"/>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38" name="Rectangle 30"/>
              <p:cNvSpPr>
                <a:spLocks noChangeArrowheads="1"/>
              </p:cNvSpPr>
              <p:nvPr/>
            </p:nvSpPr>
            <p:spPr bwMode="auto">
              <a:xfrm>
                <a:off x="3776" y="2765"/>
                <a:ext cx="140" cy="95"/>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39" name="Rectangle 31"/>
              <p:cNvSpPr>
                <a:spLocks noChangeArrowheads="1"/>
              </p:cNvSpPr>
              <p:nvPr/>
            </p:nvSpPr>
            <p:spPr bwMode="auto">
              <a:xfrm>
                <a:off x="3963" y="3097"/>
                <a:ext cx="140" cy="95"/>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40" name="Rectangle 32"/>
              <p:cNvSpPr>
                <a:spLocks noChangeArrowheads="1"/>
              </p:cNvSpPr>
              <p:nvPr/>
            </p:nvSpPr>
            <p:spPr bwMode="auto">
              <a:xfrm>
                <a:off x="3729" y="2670"/>
                <a:ext cx="140" cy="95"/>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41" name="Rectangle 33"/>
              <p:cNvSpPr>
                <a:spLocks noChangeArrowheads="1"/>
              </p:cNvSpPr>
              <p:nvPr/>
            </p:nvSpPr>
            <p:spPr bwMode="auto">
              <a:xfrm>
                <a:off x="3332" y="2654"/>
                <a:ext cx="116" cy="190"/>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42" name="Rectangle 34"/>
              <p:cNvSpPr>
                <a:spLocks noChangeArrowheads="1"/>
              </p:cNvSpPr>
              <p:nvPr/>
            </p:nvSpPr>
            <p:spPr bwMode="auto">
              <a:xfrm>
                <a:off x="4827" y="3081"/>
                <a:ext cx="117" cy="111"/>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43" name="Rectangle 35"/>
              <p:cNvSpPr>
                <a:spLocks noChangeArrowheads="1"/>
              </p:cNvSpPr>
              <p:nvPr/>
            </p:nvSpPr>
            <p:spPr bwMode="auto">
              <a:xfrm>
                <a:off x="5318" y="2844"/>
                <a:ext cx="117" cy="110"/>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44" name="Rectangle 36"/>
              <p:cNvSpPr>
                <a:spLocks noChangeArrowheads="1"/>
              </p:cNvSpPr>
              <p:nvPr/>
            </p:nvSpPr>
            <p:spPr bwMode="auto">
              <a:xfrm>
                <a:off x="4570" y="2338"/>
                <a:ext cx="117" cy="205"/>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45" name="Rectangle 37"/>
              <p:cNvSpPr>
                <a:spLocks noChangeArrowheads="1"/>
              </p:cNvSpPr>
              <p:nvPr/>
            </p:nvSpPr>
            <p:spPr bwMode="auto">
              <a:xfrm>
                <a:off x="4126" y="2385"/>
                <a:ext cx="117" cy="158"/>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46" name="Rectangle 38"/>
              <p:cNvSpPr>
                <a:spLocks noChangeArrowheads="1"/>
              </p:cNvSpPr>
              <p:nvPr/>
            </p:nvSpPr>
            <p:spPr bwMode="auto">
              <a:xfrm>
                <a:off x="4196" y="2733"/>
                <a:ext cx="117" cy="111"/>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47" name="Rectangle 39"/>
              <p:cNvSpPr>
                <a:spLocks noChangeArrowheads="1"/>
              </p:cNvSpPr>
              <p:nvPr/>
            </p:nvSpPr>
            <p:spPr bwMode="auto">
              <a:xfrm>
                <a:off x="3448" y="2765"/>
                <a:ext cx="211" cy="79"/>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48" name="Rectangle 40"/>
              <p:cNvSpPr>
                <a:spLocks noChangeArrowheads="1"/>
              </p:cNvSpPr>
              <p:nvPr/>
            </p:nvSpPr>
            <p:spPr bwMode="auto">
              <a:xfrm>
                <a:off x="3869" y="2575"/>
                <a:ext cx="187" cy="111"/>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49" name="Rectangle 41"/>
              <p:cNvSpPr>
                <a:spLocks noChangeArrowheads="1"/>
              </p:cNvSpPr>
              <p:nvPr/>
            </p:nvSpPr>
            <p:spPr bwMode="auto">
              <a:xfrm>
                <a:off x="4009" y="2385"/>
                <a:ext cx="117" cy="48"/>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50" name="Rectangle 42"/>
              <p:cNvSpPr>
                <a:spLocks noChangeArrowheads="1"/>
              </p:cNvSpPr>
              <p:nvPr/>
            </p:nvSpPr>
            <p:spPr bwMode="auto">
              <a:xfrm>
                <a:off x="3168" y="2543"/>
                <a:ext cx="327" cy="111"/>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51" name="Rectangle 43"/>
              <p:cNvSpPr>
                <a:spLocks noChangeArrowheads="1"/>
              </p:cNvSpPr>
              <p:nvPr/>
            </p:nvSpPr>
            <p:spPr bwMode="auto">
              <a:xfrm>
                <a:off x="3168" y="2654"/>
                <a:ext cx="164" cy="111"/>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52" name="Rectangle 44"/>
              <p:cNvSpPr>
                <a:spLocks noChangeArrowheads="1"/>
              </p:cNvSpPr>
              <p:nvPr/>
            </p:nvSpPr>
            <p:spPr bwMode="auto">
              <a:xfrm>
                <a:off x="3168" y="2765"/>
                <a:ext cx="164" cy="268"/>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53" name="Rectangle 45"/>
              <p:cNvSpPr>
                <a:spLocks noChangeArrowheads="1"/>
              </p:cNvSpPr>
              <p:nvPr/>
            </p:nvSpPr>
            <p:spPr bwMode="auto">
              <a:xfrm>
                <a:off x="3332" y="2986"/>
                <a:ext cx="327" cy="47"/>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54" name="Rectangle 46"/>
              <p:cNvSpPr>
                <a:spLocks noChangeArrowheads="1"/>
              </p:cNvSpPr>
              <p:nvPr/>
            </p:nvSpPr>
            <p:spPr bwMode="auto">
              <a:xfrm>
                <a:off x="3495" y="2543"/>
                <a:ext cx="374" cy="127"/>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55" name="Rectangle 47"/>
              <p:cNvSpPr>
                <a:spLocks noChangeArrowheads="1"/>
              </p:cNvSpPr>
              <p:nvPr/>
            </p:nvSpPr>
            <p:spPr bwMode="auto">
              <a:xfrm>
                <a:off x="3776" y="2591"/>
                <a:ext cx="116" cy="79"/>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56" name="Rectangle 48"/>
              <p:cNvSpPr>
                <a:spLocks noChangeArrowheads="1"/>
              </p:cNvSpPr>
              <p:nvPr/>
            </p:nvSpPr>
            <p:spPr bwMode="auto">
              <a:xfrm>
                <a:off x="3332" y="2607"/>
                <a:ext cx="116" cy="63"/>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57" name="Rectangle 49"/>
              <p:cNvSpPr>
                <a:spLocks noChangeArrowheads="1"/>
              </p:cNvSpPr>
              <p:nvPr/>
            </p:nvSpPr>
            <p:spPr bwMode="auto">
              <a:xfrm>
                <a:off x="3215" y="2765"/>
                <a:ext cx="140" cy="95"/>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58" name="Rectangle 50"/>
              <p:cNvSpPr>
                <a:spLocks noChangeArrowheads="1"/>
              </p:cNvSpPr>
              <p:nvPr/>
            </p:nvSpPr>
            <p:spPr bwMode="auto">
              <a:xfrm>
                <a:off x="3332" y="2844"/>
                <a:ext cx="116" cy="79"/>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59" name="Rectangle 51"/>
              <p:cNvSpPr>
                <a:spLocks noChangeArrowheads="1"/>
              </p:cNvSpPr>
              <p:nvPr/>
            </p:nvSpPr>
            <p:spPr bwMode="auto">
              <a:xfrm>
                <a:off x="3659" y="3033"/>
                <a:ext cx="163" cy="253"/>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60" name="Rectangle 52"/>
              <p:cNvSpPr>
                <a:spLocks noChangeArrowheads="1"/>
              </p:cNvSpPr>
              <p:nvPr/>
            </p:nvSpPr>
            <p:spPr bwMode="auto">
              <a:xfrm>
                <a:off x="3659" y="2954"/>
                <a:ext cx="304" cy="79"/>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61" name="Rectangle 53"/>
              <p:cNvSpPr>
                <a:spLocks noChangeArrowheads="1"/>
              </p:cNvSpPr>
              <p:nvPr/>
            </p:nvSpPr>
            <p:spPr bwMode="auto">
              <a:xfrm>
                <a:off x="3822" y="3128"/>
                <a:ext cx="141" cy="158"/>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62" name="Rectangle 54"/>
              <p:cNvSpPr>
                <a:spLocks noChangeArrowheads="1"/>
              </p:cNvSpPr>
              <p:nvPr/>
            </p:nvSpPr>
            <p:spPr bwMode="auto">
              <a:xfrm>
                <a:off x="3963" y="3192"/>
                <a:ext cx="327" cy="94"/>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63" name="Rectangle 55"/>
              <p:cNvSpPr>
                <a:spLocks noChangeArrowheads="1"/>
              </p:cNvSpPr>
              <p:nvPr/>
            </p:nvSpPr>
            <p:spPr bwMode="auto">
              <a:xfrm>
                <a:off x="3659" y="2860"/>
                <a:ext cx="210" cy="94"/>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64" name="Rectangle 56"/>
              <p:cNvSpPr>
                <a:spLocks noChangeArrowheads="1"/>
              </p:cNvSpPr>
              <p:nvPr/>
            </p:nvSpPr>
            <p:spPr bwMode="auto">
              <a:xfrm>
                <a:off x="3659" y="2765"/>
                <a:ext cx="117" cy="95"/>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65" name="Rectangle 57"/>
              <p:cNvSpPr>
                <a:spLocks noChangeArrowheads="1"/>
              </p:cNvSpPr>
              <p:nvPr/>
            </p:nvSpPr>
            <p:spPr bwMode="auto">
              <a:xfrm>
                <a:off x="3659" y="2670"/>
                <a:ext cx="70" cy="95"/>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66" name="Rectangle 58"/>
              <p:cNvSpPr>
                <a:spLocks noChangeArrowheads="1"/>
              </p:cNvSpPr>
              <p:nvPr/>
            </p:nvSpPr>
            <p:spPr bwMode="auto">
              <a:xfrm>
                <a:off x="3589" y="2338"/>
                <a:ext cx="70" cy="205"/>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67" name="Rectangle 59"/>
              <p:cNvSpPr>
                <a:spLocks noChangeArrowheads="1"/>
              </p:cNvSpPr>
              <p:nvPr/>
            </p:nvSpPr>
            <p:spPr bwMode="auto">
              <a:xfrm>
                <a:off x="3659" y="2338"/>
                <a:ext cx="584" cy="47"/>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68" name="Rectangle 60"/>
              <p:cNvSpPr>
                <a:spLocks noChangeArrowheads="1"/>
              </p:cNvSpPr>
              <p:nvPr/>
            </p:nvSpPr>
            <p:spPr bwMode="auto">
              <a:xfrm>
                <a:off x="4243" y="2338"/>
                <a:ext cx="327" cy="205"/>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69" name="Rectangle 61"/>
              <p:cNvSpPr>
                <a:spLocks noChangeArrowheads="1"/>
              </p:cNvSpPr>
              <p:nvPr/>
            </p:nvSpPr>
            <p:spPr bwMode="auto">
              <a:xfrm>
                <a:off x="3869" y="2543"/>
                <a:ext cx="491" cy="32"/>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70" name="Rectangle 62"/>
              <p:cNvSpPr>
                <a:spLocks noChangeArrowheads="1"/>
              </p:cNvSpPr>
              <p:nvPr/>
            </p:nvSpPr>
            <p:spPr bwMode="auto">
              <a:xfrm>
                <a:off x="4056" y="2575"/>
                <a:ext cx="304" cy="158"/>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71" name="Rectangle 63"/>
              <p:cNvSpPr>
                <a:spLocks noChangeArrowheads="1"/>
              </p:cNvSpPr>
              <p:nvPr/>
            </p:nvSpPr>
            <p:spPr bwMode="auto">
              <a:xfrm>
                <a:off x="3916" y="2765"/>
                <a:ext cx="140" cy="95"/>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72" name="Rectangle 64"/>
              <p:cNvSpPr>
                <a:spLocks noChangeArrowheads="1"/>
              </p:cNvSpPr>
              <p:nvPr/>
            </p:nvSpPr>
            <p:spPr bwMode="auto">
              <a:xfrm>
                <a:off x="4056" y="2733"/>
                <a:ext cx="140" cy="221"/>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73" name="Rectangle 65"/>
              <p:cNvSpPr>
                <a:spLocks noChangeArrowheads="1"/>
              </p:cNvSpPr>
              <p:nvPr/>
            </p:nvSpPr>
            <p:spPr bwMode="auto">
              <a:xfrm>
                <a:off x="4009" y="2860"/>
                <a:ext cx="47" cy="94"/>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74" name="Rectangle 66"/>
              <p:cNvSpPr>
                <a:spLocks noChangeArrowheads="1"/>
              </p:cNvSpPr>
              <p:nvPr/>
            </p:nvSpPr>
            <p:spPr bwMode="auto">
              <a:xfrm>
                <a:off x="3963" y="3049"/>
                <a:ext cx="140" cy="48"/>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75" name="Rectangle 67"/>
              <p:cNvSpPr>
                <a:spLocks noChangeArrowheads="1"/>
              </p:cNvSpPr>
              <p:nvPr/>
            </p:nvSpPr>
            <p:spPr bwMode="auto">
              <a:xfrm>
                <a:off x="4103" y="2954"/>
                <a:ext cx="187" cy="238"/>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76" name="Rectangle 68"/>
              <p:cNvSpPr>
                <a:spLocks noChangeArrowheads="1"/>
              </p:cNvSpPr>
              <p:nvPr/>
            </p:nvSpPr>
            <p:spPr bwMode="auto">
              <a:xfrm>
                <a:off x="4196" y="2907"/>
                <a:ext cx="584" cy="47"/>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77" name="Rectangle 69"/>
              <p:cNvSpPr>
                <a:spLocks noChangeArrowheads="1"/>
              </p:cNvSpPr>
              <p:nvPr/>
            </p:nvSpPr>
            <p:spPr bwMode="auto">
              <a:xfrm>
                <a:off x="4290" y="2954"/>
                <a:ext cx="490" cy="32"/>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78" name="Rectangle 70"/>
              <p:cNvSpPr>
                <a:spLocks noChangeArrowheads="1"/>
              </p:cNvSpPr>
              <p:nvPr/>
            </p:nvSpPr>
            <p:spPr bwMode="auto">
              <a:xfrm>
                <a:off x="4290" y="3223"/>
                <a:ext cx="257" cy="63"/>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79" name="Rectangle 71"/>
              <p:cNvSpPr>
                <a:spLocks noChangeArrowheads="1"/>
              </p:cNvSpPr>
              <p:nvPr/>
            </p:nvSpPr>
            <p:spPr bwMode="auto">
              <a:xfrm>
                <a:off x="4547" y="2986"/>
                <a:ext cx="140" cy="300"/>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80" name="Rectangle 72"/>
              <p:cNvSpPr>
                <a:spLocks noChangeArrowheads="1"/>
              </p:cNvSpPr>
              <p:nvPr/>
            </p:nvSpPr>
            <p:spPr bwMode="auto">
              <a:xfrm>
                <a:off x="4687" y="3255"/>
                <a:ext cx="397" cy="31"/>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81" name="Rectangle 73"/>
              <p:cNvSpPr>
                <a:spLocks noChangeArrowheads="1"/>
              </p:cNvSpPr>
              <p:nvPr/>
            </p:nvSpPr>
            <p:spPr bwMode="auto">
              <a:xfrm>
                <a:off x="4360" y="2670"/>
                <a:ext cx="234" cy="63"/>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82" name="Rectangle 74"/>
              <p:cNvSpPr>
                <a:spLocks noChangeArrowheads="1"/>
              </p:cNvSpPr>
              <p:nvPr/>
            </p:nvSpPr>
            <p:spPr bwMode="auto">
              <a:xfrm>
                <a:off x="4594" y="2670"/>
                <a:ext cx="186" cy="237"/>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83" name="Rectangle 75"/>
              <p:cNvSpPr>
                <a:spLocks noChangeArrowheads="1"/>
              </p:cNvSpPr>
              <p:nvPr/>
            </p:nvSpPr>
            <p:spPr bwMode="auto">
              <a:xfrm>
                <a:off x="4687" y="2543"/>
                <a:ext cx="304" cy="127"/>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84" name="Rectangle 76"/>
              <p:cNvSpPr>
                <a:spLocks noChangeArrowheads="1"/>
              </p:cNvSpPr>
              <p:nvPr/>
            </p:nvSpPr>
            <p:spPr bwMode="auto">
              <a:xfrm>
                <a:off x="4780" y="2670"/>
                <a:ext cx="211" cy="79"/>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85" name="Rectangle 77"/>
              <p:cNvSpPr>
                <a:spLocks noChangeArrowheads="1"/>
              </p:cNvSpPr>
              <p:nvPr/>
            </p:nvSpPr>
            <p:spPr bwMode="auto">
              <a:xfrm>
                <a:off x="4991" y="2686"/>
                <a:ext cx="327" cy="63"/>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86" name="Rectangle 78"/>
              <p:cNvSpPr>
                <a:spLocks noChangeArrowheads="1"/>
              </p:cNvSpPr>
              <p:nvPr/>
            </p:nvSpPr>
            <p:spPr bwMode="auto">
              <a:xfrm>
                <a:off x="4687" y="2986"/>
                <a:ext cx="491" cy="95"/>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87" name="Rectangle 79"/>
              <p:cNvSpPr>
                <a:spLocks noChangeArrowheads="1"/>
              </p:cNvSpPr>
              <p:nvPr/>
            </p:nvSpPr>
            <p:spPr bwMode="auto">
              <a:xfrm>
                <a:off x="5178" y="2749"/>
                <a:ext cx="140" cy="237"/>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88" name="Rectangle 80"/>
              <p:cNvSpPr>
                <a:spLocks noChangeArrowheads="1"/>
              </p:cNvSpPr>
              <p:nvPr/>
            </p:nvSpPr>
            <p:spPr bwMode="auto">
              <a:xfrm>
                <a:off x="5084" y="3081"/>
                <a:ext cx="94" cy="205"/>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89" name="Rectangle 81"/>
              <p:cNvSpPr>
                <a:spLocks noChangeArrowheads="1"/>
              </p:cNvSpPr>
              <p:nvPr/>
            </p:nvSpPr>
            <p:spPr bwMode="auto">
              <a:xfrm>
                <a:off x="5178" y="3144"/>
                <a:ext cx="397" cy="142"/>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90" name="Rectangle 82"/>
              <p:cNvSpPr>
                <a:spLocks noChangeArrowheads="1"/>
              </p:cNvSpPr>
              <p:nvPr/>
            </p:nvSpPr>
            <p:spPr bwMode="auto">
              <a:xfrm>
                <a:off x="5365" y="2986"/>
                <a:ext cx="210" cy="158"/>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91" name="Rectangle 83"/>
              <p:cNvSpPr>
                <a:spLocks noChangeArrowheads="1"/>
              </p:cNvSpPr>
              <p:nvPr/>
            </p:nvSpPr>
            <p:spPr bwMode="auto">
              <a:xfrm>
                <a:off x="5318" y="2686"/>
                <a:ext cx="257" cy="47"/>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92" name="Rectangle 84"/>
              <p:cNvSpPr>
                <a:spLocks noChangeArrowheads="1"/>
              </p:cNvSpPr>
              <p:nvPr/>
            </p:nvSpPr>
            <p:spPr bwMode="auto">
              <a:xfrm>
                <a:off x="4991" y="2338"/>
                <a:ext cx="584" cy="16"/>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93" name="Rectangle 85"/>
              <p:cNvSpPr>
                <a:spLocks noChangeArrowheads="1"/>
              </p:cNvSpPr>
              <p:nvPr/>
            </p:nvSpPr>
            <p:spPr bwMode="auto">
              <a:xfrm>
                <a:off x="5388" y="2354"/>
                <a:ext cx="187" cy="332"/>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94" name="Rectangle 86"/>
              <p:cNvSpPr>
                <a:spLocks noChangeArrowheads="1"/>
              </p:cNvSpPr>
              <p:nvPr/>
            </p:nvSpPr>
            <p:spPr bwMode="auto">
              <a:xfrm>
                <a:off x="5248" y="2354"/>
                <a:ext cx="140" cy="221"/>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95" name="Rectangle 87"/>
              <p:cNvSpPr>
                <a:spLocks noChangeArrowheads="1"/>
              </p:cNvSpPr>
              <p:nvPr/>
            </p:nvSpPr>
            <p:spPr bwMode="auto">
              <a:xfrm>
                <a:off x="4477" y="2417"/>
                <a:ext cx="117" cy="126"/>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96" name="Rectangle 88"/>
              <p:cNvSpPr>
                <a:spLocks noChangeArrowheads="1"/>
              </p:cNvSpPr>
              <p:nvPr/>
            </p:nvSpPr>
            <p:spPr bwMode="auto">
              <a:xfrm>
                <a:off x="3332" y="2986"/>
                <a:ext cx="93" cy="47"/>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97" name="Rectangle 89"/>
              <p:cNvSpPr>
                <a:spLocks noChangeArrowheads="1"/>
              </p:cNvSpPr>
              <p:nvPr/>
            </p:nvSpPr>
            <p:spPr bwMode="auto">
              <a:xfrm>
                <a:off x="3682" y="3033"/>
                <a:ext cx="117" cy="79"/>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98" name="Rectangle 90"/>
              <p:cNvSpPr>
                <a:spLocks noChangeArrowheads="1"/>
              </p:cNvSpPr>
              <p:nvPr/>
            </p:nvSpPr>
            <p:spPr bwMode="auto">
              <a:xfrm>
                <a:off x="3869" y="2954"/>
                <a:ext cx="94" cy="79"/>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99" name="Rectangle 91"/>
              <p:cNvSpPr>
                <a:spLocks noChangeArrowheads="1"/>
              </p:cNvSpPr>
              <p:nvPr/>
            </p:nvSpPr>
            <p:spPr bwMode="auto">
              <a:xfrm>
                <a:off x="3822" y="3128"/>
                <a:ext cx="94" cy="64"/>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900" name="Rectangle 92"/>
              <p:cNvSpPr>
                <a:spLocks noChangeArrowheads="1"/>
              </p:cNvSpPr>
              <p:nvPr/>
            </p:nvSpPr>
            <p:spPr bwMode="auto">
              <a:xfrm>
                <a:off x="4196" y="3192"/>
                <a:ext cx="94" cy="94"/>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901" name="Rectangle 93"/>
              <p:cNvSpPr>
                <a:spLocks noChangeArrowheads="1"/>
              </p:cNvSpPr>
              <p:nvPr/>
            </p:nvSpPr>
            <p:spPr bwMode="auto">
              <a:xfrm>
                <a:off x="4196" y="3097"/>
                <a:ext cx="94" cy="95"/>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902" name="Rectangle 94"/>
              <p:cNvSpPr>
                <a:spLocks noChangeArrowheads="1"/>
              </p:cNvSpPr>
              <p:nvPr/>
            </p:nvSpPr>
            <p:spPr bwMode="auto">
              <a:xfrm>
                <a:off x="5178" y="3144"/>
                <a:ext cx="93" cy="142"/>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903" name="Rectangle 95"/>
              <p:cNvSpPr>
                <a:spLocks noChangeArrowheads="1"/>
              </p:cNvSpPr>
              <p:nvPr/>
            </p:nvSpPr>
            <p:spPr bwMode="auto">
              <a:xfrm>
                <a:off x="5084" y="2986"/>
                <a:ext cx="117" cy="95"/>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904" name="Rectangle 96"/>
              <p:cNvSpPr>
                <a:spLocks noChangeArrowheads="1"/>
              </p:cNvSpPr>
              <p:nvPr/>
            </p:nvSpPr>
            <p:spPr bwMode="auto">
              <a:xfrm>
                <a:off x="5388" y="2607"/>
                <a:ext cx="187" cy="79"/>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905" name="Rectangle 97"/>
              <p:cNvSpPr>
                <a:spLocks noChangeArrowheads="1"/>
              </p:cNvSpPr>
              <p:nvPr/>
            </p:nvSpPr>
            <p:spPr bwMode="auto">
              <a:xfrm>
                <a:off x="4687" y="2828"/>
                <a:ext cx="93" cy="79"/>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906" name="Rectangle 98"/>
              <p:cNvSpPr>
                <a:spLocks noChangeArrowheads="1"/>
              </p:cNvSpPr>
              <p:nvPr/>
            </p:nvSpPr>
            <p:spPr bwMode="auto">
              <a:xfrm>
                <a:off x="4687" y="2907"/>
                <a:ext cx="93" cy="79"/>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907" name="Rectangle 99"/>
              <p:cNvSpPr>
                <a:spLocks noChangeArrowheads="1"/>
              </p:cNvSpPr>
              <p:nvPr/>
            </p:nvSpPr>
            <p:spPr bwMode="auto">
              <a:xfrm>
                <a:off x="4687" y="2543"/>
                <a:ext cx="93" cy="80"/>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908" name="Rectangle 100"/>
              <p:cNvSpPr>
                <a:spLocks noChangeArrowheads="1"/>
              </p:cNvSpPr>
              <p:nvPr/>
            </p:nvSpPr>
            <p:spPr bwMode="auto">
              <a:xfrm>
                <a:off x="5084" y="3081"/>
                <a:ext cx="117" cy="63"/>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909" name="Rectangle 101"/>
              <p:cNvSpPr>
                <a:spLocks noChangeArrowheads="1"/>
              </p:cNvSpPr>
              <p:nvPr/>
            </p:nvSpPr>
            <p:spPr bwMode="auto">
              <a:xfrm>
                <a:off x="4547" y="2986"/>
                <a:ext cx="93" cy="79"/>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910" name="Rectangle 102"/>
              <p:cNvSpPr>
                <a:spLocks noChangeArrowheads="1"/>
              </p:cNvSpPr>
              <p:nvPr/>
            </p:nvSpPr>
            <p:spPr bwMode="auto">
              <a:xfrm>
                <a:off x="4103" y="2733"/>
                <a:ext cx="117" cy="79"/>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911" name="Rectangle 103"/>
              <p:cNvSpPr>
                <a:spLocks noChangeArrowheads="1"/>
              </p:cNvSpPr>
              <p:nvPr/>
            </p:nvSpPr>
            <p:spPr bwMode="auto">
              <a:xfrm>
                <a:off x="3776" y="2907"/>
                <a:ext cx="93" cy="47"/>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912" name="Rectangle 104"/>
              <p:cNvSpPr>
                <a:spLocks noChangeArrowheads="1"/>
              </p:cNvSpPr>
              <p:nvPr/>
            </p:nvSpPr>
            <p:spPr bwMode="auto">
              <a:xfrm>
                <a:off x="3168" y="2978"/>
                <a:ext cx="491" cy="308"/>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grpSp>
        <p:grpSp>
          <p:nvGrpSpPr>
            <p:cNvPr id="4" name="Group 105"/>
            <p:cNvGrpSpPr>
              <a:grpSpLocks/>
            </p:cNvGrpSpPr>
            <p:nvPr/>
          </p:nvGrpSpPr>
          <p:grpSpPr bwMode="auto">
            <a:xfrm>
              <a:off x="3264" y="3072"/>
              <a:ext cx="2496" cy="1248"/>
              <a:chOff x="1525" y="3350"/>
              <a:chExt cx="2700" cy="723"/>
            </a:xfrm>
          </p:grpSpPr>
          <p:grpSp>
            <p:nvGrpSpPr>
              <p:cNvPr id="5" name="Group 106"/>
              <p:cNvGrpSpPr>
                <a:grpSpLocks/>
              </p:cNvGrpSpPr>
              <p:nvPr/>
            </p:nvGrpSpPr>
            <p:grpSpPr bwMode="auto">
              <a:xfrm>
                <a:off x="1525" y="3350"/>
                <a:ext cx="2700" cy="723"/>
                <a:chOff x="1525" y="3350"/>
                <a:chExt cx="2700" cy="723"/>
              </a:xfrm>
            </p:grpSpPr>
            <p:sp>
              <p:nvSpPr>
                <p:cNvPr id="32806" name="Rectangle 107"/>
                <p:cNvSpPr>
                  <a:spLocks noChangeArrowheads="1"/>
                </p:cNvSpPr>
                <p:nvPr/>
              </p:nvSpPr>
              <p:spPr bwMode="auto">
                <a:xfrm>
                  <a:off x="1525" y="3350"/>
                  <a:ext cx="2700" cy="723"/>
                </a:xfrm>
                <a:prstGeom prst="rect">
                  <a:avLst/>
                </a:prstGeom>
                <a:solidFill>
                  <a:srgbClr val="CCFFCC"/>
                </a:solidFill>
                <a:ln w="9525">
                  <a:solidFill>
                    <a:schemeClr val="tx1"/>
                  </a:solidFill>
                  <a:miter lim="800000"/>
                  <a:headEnd/>
                  <a:tailEnd/>
                </a:ln>
              </p:spPr>
              <p:txBody>
                <a:bodyPr wrap="none" anchor="ctr"/>
                <a:lstStyle/>
                <a:p>
                  <a:pPr eaLnBrk="0" hangingPunct="0"/>
                  <a:endParaRPr lang="en-US" sz="3200"/>
                </a:p>
                <a:p>
                  <a:pPr eaLnBrk="0" hangingPunct="0"/>
                  <a:endParaRPr lang="en-US" sz="3200"/>
                </a:p>
                <a:p>
                  <a:pPr eaLnBrk="0" hangingPunct="0"/>
                  <a:endParaRPr lang="en-US" sz="3200"/>
                </a:p>
              </p:txBody>
            </p:sp>
            <p:sp>
              <p:nvSpPr>
                <p:cNvPr id="32807" name="Text Box 108"/>
                <p:cNvSpPr txBox="1">
                  <a:spLocks noChangeArrowheads="1"/>
                </p:cNvSpPr>
                <p:nvPr/>
              </p:nvSpPr>
              <p:spPr bwMode="auto">
                <a:xfrm rot="16272569">
                  <a:off x="2903" y="3616"/>
                  <a:ext cx="405" cy="404"/>
                </a:xfrm>
                <a:prstGeom prst="rect">
                  <a:avLst/>
                </a:prstGeom>
                <a:noFill/>
                <a:ln w="9525">
                  <a:noFill/>
                  <a:miter lim="800000"/>
                  <a:headEnd/>
                  <a:tailEnd/>
                </a:ln>
              </p:spPr>
              <p:txBody>
                <a:bodyPr vert="eaVert">
                  <a:spAutoFit/>
                </a:bodyPr>
                <a:lstStyle/>
                <a:p>
                  <a:pPr eaLnBrk="0" hangingPunct="0">
                    <a:spcBef>
                      <a:spcPct val="50000"/>
                    </a:spcBef>
                  </a:pPr>
                  <a:endParaRPr lang="en-US" sz="3200"/>
                </a:p>
              </p:txBody>
            </p:sp>
            <p:sp>
              <p:nvSpPr>
                <p:cNvPr id="32808" name="Rectangle 109"/>
                <p:cNvSpPr>
                  <a:spLocks noChangeArrowheads="1"/>
                </p:cNvSpPr>
                <p:nvPr/>
              </p:nvSpPr>
              <p:spPr bwMode="auto">
                <a:xfrm>
                  <a:off x="1604" y="3952"/>
                  <a:ext cx="78" cy="36"/>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09" name="Rectangle 110"/>
                <p:cNvSpPr>
                  <a:spLocks noChangeArrowheads="1"/>
                </p:cNvSpPr>
                <p:nvPr/>
              </p:nvSpPr>
              <p:spPr bwMode="auto">
                <a:xfrm>
                  <a:off x="1604" y="4012"/>
                  <a:ext cx="78" cy="37"/>
                </a:xfrm>
                <a:prstGeom prst="rect">
                  <a:avLst/>
                </a:prstGeom>
                <a:solidFill>
                  <a:srgbClr val="33CC33"/>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10" name="Rectangle 111"/>
                <p:cNvSpPr>
                  <a:spLocks noChangeArrowheads="1"/>
                </p:cNvSpPr>
                <p:nvPr/>
              </p:nvSpPr>
              <p:spPr bwMode="auto">
                <a:xfrm>
                  <a:off x="1525" y="3350"/>
                  <a:ext cx="1127" cy="530"/>
                </a:xfrm>
                <a:prstGeom prst="rect">
                  <a:avLst/>
                </a:prstGeom>
                <a:solidFill>
                  <a:srgbClr val="CC3300"/>
                </a:solidFill>
                <a:ln w="0">
                  <a:noFill/>
                  <a:miter lim="800000"/>
                  <a:headEnd/>
                  <a:tailEnd/>
                </a:ln>
              </p:spPr>
              <p:txBody>
                <a:bodyPr wrap="none" anchor="ctr"/>
                <a:lstStyle/>
                <a:p>
                  <a:pPr algn="ctr" eaLnBrk="0" hangingPunct="0">
                    <a:lnSpc>
                      <a:spcPct val="105000"/>
                    </a:lnSpc>
                    <a:spcBef>
                      <a:spcPct val="20000"/>
                    </a:spcBef>
                  </a:pPr>
                  <a:endParaRPr lang="en-GB"/>
                </a:p>
              </p:txBody>
            </p:sp>
            <p:sp>
              <p:nvSpPr>
                <p:cNvPr id="32811" name="Rectangle 112" descr="Plaid"/>
                <p:cNvSpPr>
                  <a:spLocks noChangeArrowheads="1"/>
                </p:cNvSpPr>
                <p:nvPr/>
              </p:nvSpPr>
              <p:spPr bwMode="auto">
                <a:xfrm>
                  <a:off x="2652" y="3350"/>
                  <a:ext cx="1573" cy="723"/>
                </a:xfrm>
                <a:prstGeom prst="rect">
                  <a:avLst/>
                </a:prstGeom>
                <a:pattFill prst="plaid">
                  <a:fgClr>
                    <a:srgbClr val="CC3300"/>
                  </a:fgClr>
                  <a:bgClr>
                    <a:srgbClr val="FFFFFF"/>
                  </a:bgClr>
                </a:patt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12" name="Rectangle 113" descr="Plaid"/>
                <p:cNvSpPr>
                  <a:spLocks noChangeArrowheads="1"/>
                </p:cNvSpPr>
                <p:nvPr/>
              </p:nvSpPr>
              <p:spPr bwMode="auto">
                <a:xfrm>
                  <a:off x="2914" y="3350"/>
                  <a:ext cx="1311" cy="662"/>
                </a:xfrm>
                <a:prstGeom prst="rect">
                  <a:avLst/>
                </a:prstGeom>
                <a:pattFill prst="plaid">
                  <a:fgClr>
                    <a:srgbClr val="33CC33"/>
                  </a:fgClr>
                  <a:bgClr>
                    <a:srgbClr val="FFFFFF"/>
                  </a:bgClr>
                </a:patt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13" name="Rectangle 114"/>
                <p:cNvSpPr>
                  <a:spLocks noChangeArrowheads="1"/>
                </p:cNvSpPr>
                <p:nvPr/>
              </p:nvSpPr>
              <p:spPr bwMode="auto">
                <a:xfrm>
                  <a:off x="3150" y="3446"/>
                  <a:ext cx="1075" cy="446"/>
                </a:xfrm>
                <a:prstGeom prst="rect">
                  <a:avLst/>
                </a:prstGeom>
                <a:solidFill>
                  <a:srgbClr val="33CC33"/>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814" name="Rectangle 115"/>
                <p:cNvSpPr>
                  <a:spLocks noChangeArrowheads="1"/>
                </p:cNvSpPr>
                <p:nvPr/>
              </p:nvSpPr>
              <p:spPr bwMode="auto">
                <a:xfrm>
                  <a:off x="2128" y="3880"/>
                  <a:ext cx="524" cy="193"/>
                </a:xfrm>
                <a:prstGeom prst="rect">
                  <a:avLst/>
                </a:prstGeom>
                <a:solidFill>
                  <a:srgbClr val="CC3300"/>
                </a:solidFill>
                <a:ln w="9525">
                  <a:noFill/>
                  <a:miter lim="800000"/>
                  <a:headEnd/>
                  <a:tailEnd/>
                </a:ln>
              </p:spPr>
              <p:txBody>
                <a:bodyPr wrap="none" anchor="ctr"/>
                <a:lstStyle/>
                <a:p>
                  <a:pPr algn="ctr" eaLnBrk="0" hangingPunct="0">
                    <a:lnSpc>
                      <a:spcPct val="105000"/>
                    </a:lnSpc>
                    <a:spcBef>
                      <a:spcPct val="20000"/>
                    </a:spcBef>
                  </a:pPr>
                  <a:endParaRPr lang="en-GB"/>
                </a:p>
              </p:txBody>
            </p:sp>
          </p:grpSp>
          <p:sp>
            <p:nvSpPr>
              <p:cNvPr id="32805" name="Rectangle 116"/>
              <p:cNvSpPr>
                <a:spLocks noChangeArrowheads="1"/>
              </p:cNvSpPr>
              <p:nvPr/>
            </p:nvSpPr>
            <p:spPr bwMode="auto">
              <a:xfrm>
                <a:off x="1692" y="3911"/>
                <a:ext cx="529" cy="138"/>
              </a:xfrm>
              <a:prstGeom prst="rect">
                <a:avLst/>
              </a:prstGeom>
              <a:noFill/>
              <a:ln w="9525">
                <a:noFill/>
                <a:miter lim="800000"/>
                <a:headEnd/>
                <a:tailEnd/>
              </a:ln>
            </p:spPr>
            <p:txBody>
              <a:bodyPr/>
              <a:lstStyle/>
              <a:p>
                <a:pPr marL="342900" indent="-342900" eaLnBrk="0" hangingPunct="0">
                  <a:spcBef>
                    <a:spcPct val="20000"/>
                  </a:spcBef>
                </a:pPr>
                <a:r>
                  <a:rPr lang="en-US" sz="800"/>
                  <a:t>Developed</a:t>
                </a:r>
              </a:p>
              <a:p>
                <a:pPr marL="342900" indent="-342900" eaLnBrk="0" hangingPunct="0">
                  <a:spcBef>
                    <a:spcPct val="20000"/>
                  </a:spcBef>
                </a:pPr>
                <a:r>
                  <a:rPr lang="en-US" sz="800"/>
                  <a:t>Preserved</a:t>
                </a:r>
                <a:endParaRPr lang="en-US" sz="800">
                  <a:solidFill>
                    <a:srgbClr val="003399"/>
                  </a:solidFill>
                </a:endParaRPr>
              </a:p>
            </p:txBody>
          </p:sp>
        </p:grpSp>
        <p:sp>
          <p:nvSpPr>
            <p:cNvPr id="32782" name="Text Box 117"/>
            <p:cNvSpPr txBox="1">
              <a:spLocks noChangeArrowheads="1"/>
            </p:cNvSpPr>
            <p:nvPr/>
          </p:nvSpPr>
          <p:spPr bwMode="auto">
            <a:xfrm>
              <a:off x="3600" y="2840"/>
              <a:ext cx="2486" cy="286"/>
            </a:xfrm>
            <a:prstGeom prst="rect">
              <a:avLst/>
            </a:prstGeom>
            <a:noFill/>
            <a:ln w="12700">
              <a:noFill/>
              <a:miter lim="800000"/>
              <a:headEnd/>
              <a:tailEnd/>
            </a:ln>
          </p:spPr>
          <p:txBody>
            <a:bodyPr anchor="ctr">
              <a:spAutoFit/>
            </a:bodyPr>
            <a:lstStyle/>
            <a:p>
              <a:pPr algn="ctr" eaLnBrk="0" hangingPunct="0">
                <a:spcBef>
                  <a:spcPct val="50000"/>
                </a:spcBef>
              </a:pPr>
              <a:r>
                <a:rPr lang="en-GB" sz="1200">
                  <a:latin typeface="Congress Sans" pitchFamily="18" charset="0"/>
                </a:rPr>
                <a:t>Sources:  2004: Insight/IUCN; White; Maze</a:t>
              </a:r>
              <a:endParaRPr lang="en-GB" sz="1600">
                <a:latin typeface="Congress Sans" pitchFamily="18" charset="0"/>
              </a:endParaRPr>
            </a:p>
          </p:txBody>
        </p:sp>
        <p:grpSp>
          <p:nvGrpSpPr>
            <p:cNvPr id="6" name="Group 118"/>
            <p:cNvGrpSpPr>
              <a:grpSpLocks/>
            </p:cNvGrpSpPr>
            <p:nvPr/>
          </p:nvGrpSpPr>
          <p:grpSpPr bwMode="auto">
            <a:xfrm>
              <a:off x="144" y="624"/>
              <a:ext cx="2112" cy="1266"/>
              <a:chOff x="548" y="2375"/>
              <a:chExt cx="1997" cy="836"/>
            </a:xfrm>
          </p:grpSpPr>
          <p:sp>
            <p:nvSpPr>
              <p:cNvPr id="32784" name="Rectangle 119"/>
              <p:cNvSpPr>
                <a:spLocks noChangeArrowheads="1"/>
              </p:cNvSpPr>
              <p:nvPr/>
            </p:nvSpPr>
            <p:spPr bwMode="auto">
              <a:xfrm>
                <a:off x="548" y="2375"/>
                <a:ext cx="1997" cy="830"/>
              </a:xfrm>
              <a:prstGeom prst="rect">
                <a:avLst/>
              </a:prstGeom>
              <a:solidFill>
                <a:srgbClr val="CCFFCC"/>
              </a:solidFill>
              <a:ln w="9525">
                <a:solidFill>
                  <a:schemeClr val="tx1"/>
                </a:solidFill>
                <a:miter lim="800000"/>
                <a:headEnd/>
                <a:tailEnd/>
              </a:ln>
            </p:spPr>
            <p:txBody>
              <a:bodyPr wrap="none" anchor="ctr"/>
              <a:lstStyle/>
              <a:p>
                <a:pPr eaLnBrk="0" hangingPunct="0"/>
                <a:endParaRPr lang="en-US" sz="3200"/>
              </a:p>
              <a:p>
                <a:pPr eaLnBrk="0" hangingPunct="0"/>
                <a:endParaRPr lang="en-US" sz="3200"/>
              </a:p>
              <a:p>
                <a:pPr eaLnBrk="0" hangingPunct="0"/>
                <a:endParaRPr lang="en-US" sz="3200"/>
              </a:p>
            </p:txBody>
          </p:sp>
          <p:sp>
            <p:nvSpPr>
              <p:cNvPr id="32785" name="Rectangle 120"/>
              <p:cNvSpPr>
                <a:spLocks noChangeArrowheads="1"/>
              </p:cNvSpPr>
              <p:nvPr/>
            </p:nvSpPr>
            <p:spPr bwMode="auto">
              <a:xfrm>
                <a:off x="1886" y="2735"/>
                <a:ext cx="329" cy="207"/>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786" name="Rectangle 121"/>
              <p:cNvSpPr>
                <a:spLocks noChangeArrowheads="1"/>
              </p:cNvSpPr>
              <p:nvPr/>
            </p:nvSpPr>
            <p:spPr bwMode="auto">
              <a:xfrm>
                <a:off x="2118" y="2845"/>
                <a:ext cx="97" cy="97"/>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787" name="Text Box 122"/>
              <p:cNvSpPr txBox="1">
                <a:spLocks noChangeArrowheads="1"/>
              </p:cNvSpPr>
              <p:nvPr/>
            </p:nvSpPr>
            <p:spPr bwMode="auto">
              <a:xfrm rot="16272569">
                <a:off x="1454" y="2747"/>
                <a:ext cx="461" cy="353"/>
              </a:xfrm>
              <a:prstGeom prst="rect">
                <a:avLst/>
              </a:prstGeom>
              <a:noFill/>
              <a:ln w="9525">
                <a:noFill/>
                <a:miter lim="800000"/>
                <a:headEnd/>
                <a:tailEnd/>
              </a:ln>
            </p:spPr>
            <p:txBody>
              <a:bodyPr vert="eaVert">
                <a:spAutoFit/>
              </a:bodyPr>
              <a:lstStyle/>
              <a:p>
                <a:pPr eaLnBrk="0" hangingPunct="0">
                  <a:spcBef>
                    <a:spcPct val="50000"/>
                  </a:spcBef>
                </a:pPr>
                <a:endParaRPr lang="en-US" sz="3200"/>
              </a:p>
            </p:txBody>
          </p:sp>
          <p:sp>
            <p:nvSpPr>
              <p:cNvPr id="32788" name="Rectangle 123"/>
              <p:cNvSpPr>
                <a:spLocks noChangeArrowheads="1"/>
              </p:cNvSpPr>
              <p:nvPr/>
            </p:nvSpPr>
            <p:spPr bwMode="auto">
              <a:xfrm>
                <a:off x="606" y="3066"/>
                <a:ext cx="59" cy="42"/>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789" name="Text Box 124"/>
              <p:cNvSpPr txBox="1">
                <a:spLocks noChangeArrowheads="1"/>
              </p:cNvSpPr>
              <p:nvPr/>
            </p:nvSpPr>
            <p:spPr bwMode="auto">
              <a:xfrm>
                <a:off x="685" y="3064"/>
                <a:ext cx="348" cy="147"/>
              </a:xfrm>
              <a:prstGeom prst="rect">
                <a:avLst/>
              </a:prstGeom>
              <a:noFill/>
              <a:ln w="9525">
                <a:noFill/>
                <a:miter lim="800000"/>
                <a:headEnd/>
                <a:tailEnd/>
              </a:ln>
            </p:spPr>
            <p:txBody>
              <a:bodyPr>
                <a:spAutoFit/>
              </a:bodyPr>
              <a:lstStyle/>
              <a:p>
                <a:pPr eaLnBrk="0" hangingPunct="0">
                  <a:lnSpc>
                    <a:spcPct val="80000"/>
                  </a:lnSpc>
                  <a:spcBef>
                    <a:spcPct val="50000"/>
                  </a:spcBef>
                </a:pPr>
                <a:endParaRPr lang="en-US" sz="1000">
                  <a:solidFill>
                    <a:schemeClr val="bg1"/>
                  </a:solidFill>
                </a:endParaRPr>
              </a:p>
            </p:txBody>
          </p:sp>
          <p:sp>
            <p:nvSpPr>
              <p:cNvPr id="32790" name="Rectangle 125"/>
              <p:cNvSpPr>
                <a:spLocks noChangeArrowheads="1"/>
              </p:cNvSpPr>
              <p:nvPr/>
            </p:nvSpPr>
            <p:spPr bwMode="auto">
              <a:xfrm>
                <a:off x="606" y="3136"/>
                <a:ext cx="59" cy="41"/>
              </a:xfrm>
              <a:prstGeom prst="rect">
                <a:avLst/>
              </a:prstGeom>
              <a:solidFill>
                <a:srgbClr val="33CC33"/>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791" name="Rectangle 126"/>
              <p:cNvSpPr>
                <a:spLocks noChangeArrowheads="1"/>
              </p:cNvSpPr>
              <p:nvPr/>
            </p:nvSpPr>
            <p:spPr bwMode="auto">
              <a:xfrm>
                <a:off x="548" y="2375"/>
                <a:ext cx="349" cy="180"/>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792" name="Rectangle 127"/>
              <p:cNvSpPr>
                <a:spLocks noChangeArrowheads="1"/>
              </p:cNvSpPr>
              <p:nvPr/>
            </p:nvSpPr>
            <p:spPr bwMode="auto">
              <a:xfrm>
                <a:off x="1537" y="2555"/>
                <a:ext cx="271" cy="110"/>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793" name="Rectangle 128"/>
              <p:cNvSpPr>
                <a:spLocks noChangeArrowheads="1"/>
              </p:cNvSpPr>
              <p:nvPr/>
            </p:nvSpPr>
            <p:spPr bwMode="auto">
              <a:xfrm>
                <a:off x="2061" y="2389"/>
                <a:ext cx="213" cy="290"/>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794" name="Rectangle 129"/>
              <p:cNvSpPr>
                <a:spLocks noChangeArrowheads="1"/>
              </p:cNvSpPr>
              <p:nvPr/>
            </p:nvSpPr>
            <p:spPr bwMode="auto">
              <a:xfrm>
                <a:off x="1479" y="2942"/>
                <a:ext cx="213" cy="207"/>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795" name="Rectangle 130"/>
              <p:cNvSpPr>
                <a:spLocks noChangeArrowheads="1"/>
              </p:cNvSpPr>
              <p:nvPr/>
            </p:nvSpPr>
            <p:spPr bwMode="auto">
              <a:xfrm>
                <a:off x="1129" y="2679"/>
                <a:ext cx="156" cy="69"/>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796" name="Rectangle 131"/>
              <p:cNvSpPr>
                <a:spLocks noChangeArrowheads="1"/>
              </p:cNvSpPr>
              <p:nvPr/>
            </p:nvSpPr>
            <p:spPr bwMode="auto">
              <a:xfrm>
                <a:off x="1091" y="2983"/>
                <a:ext cx="117" cy="83"/>
              </a:xfrm>
              <a:prstGeom prst="rect">
                <a:avLst/>
              </a:prstGeom>
              <a:solidFill>
                <a:srgbClr val="CC3300"/>
              </a:solidFill>
              <a:ln w="9525">
                <a:solidFill>
                  <a:schemeClr val="tx1"/>
                </a:solidFill>
                <a:miter lim="800000"/>
                <a:headEnd/>
                <a:tailEnd/>
              </a:ln>
            </p:spPr>
            <p:txBody>
              <a:bodyPr wrap="none" anchor="ctr"/>
              <a:lstStyle/>
              <a:p>
                <a:pPr algn="ctr" eaLnBrk="0" hangingPunct="0">
                  <a:lnSpc>
                    <a:spcPct val="105000"/>
                  </a:lnSpc>
                  <a:spcBef>
                    <a:spcPct val="20000"/>
                  </a:spcBef>
                </a:pPr>
                <a:endParaRPr lang="en-GB"/>
              </a:p>
            </p:txBody>
          </p:sp>
          <p:sp>
            <p:nvSpPr>
              <p:cNvPr id="32797" name="Rectangle 132"/>
              <p:cNvSpPr>
                <a:spLocks noChangeArrowheads="1"/>
              </p:cNvSpPr>
              <p:nvPr/>
            </p:nvSpPr>
            <p:spPr bwMode="auto">
              <a:xfrm>
                <a:off x="2177" y="2389"/>
                <a:ext cx="38" cy="290"/>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798" name="Rectangle 133"/>
              <p:cNvSpPr>
                <a:spLocks noChangeArrowheads="1"/>
              </p:cNvSpPr>
              <p:nvPr/>
            </p:nvSpPr>
            <p:spPr bwMode="auto">
              <a:xfrm>
                <a:off x="2274" y="2582"/>
                <a:ext cx="116" cy="97"/>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799" name="Rectangle 134"/>
              <p:cNvSpPr>
                <a:spLocks noChangeArrowheads="1"/>
              </p:cNvSpPr>
              <p:nvPr/>
            </p:nvSpPr>
            <p:spPr bwMode="auto">
              <a:xfrm>
                <a:off x="1537" y="2555"/>
                <a:ext cx="97" cy="110"/>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00" name="Rectangle 135"/>
              <p:cNvSpPr>
                <a:spLocks noChangeArrowheads="1"/>
              </p:cNvSpPr>
              <p:nvPr/>
            </p:nvSpPr>
            <p:spPr bwMode="auto">
              <a:xfrm>
                <a:off x="1479" y="2942"/>
                <a:ext cx="193" cy="97"/>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01" name="Rectangle 136"/>
              <p:cNvSpPr>
                <a:spLocks noChangeArrowheads="1"/>
              </p:cNvSpPr>
              <p:nvPr/>
            </p:nvSpPr>
            <p:spPr bwMode="auto">
              <a:xfrm>
                <a:off x="742" y="2403"/>
                <a:ext cx="155" cy="96"/>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02" name="Rectangle 137"/>
              <p:cNvSpPr>
                <a:spLocks noChangeArrowheads="1"/>
              </p:cNvSpPr>
              <p:nvPr/>
            </p:nvSpPr>
            <p:spPr bwMode="auto">
              <a:xfrm>
                <a:off x="2215" y="2942"/>
                <a:ext cx="156" cy="138"/>
              </a:xfrm>
              <a:prstGeom prst="rect">
                <a:avLst/>
              </a:prstGeom>
              <a:solidFill>
                <a:srgbClr val="33CC33"/>
              </a:solidFill>
              <a:ln w="9525">
                <a:noFill/>
                <a:miter lim="800000"/>
                <a:headEnd/>
                <a:tailEnd/>
              </a:ln>
            </p:spPr>
            <p:txBody>
              <a:bodyPr wrap="none" anchor="ctr"/>
              <a:lstStyle/>
              <a:p>
                <a:pPr algn="ctr" eaLnBrk="0" hangingPunct="0">
                  <a:lnSpc>
                    <a:spcPct val="105000"/>
                  </a:lnSpc>
                  <a:spcBef>
                    <a:spcPct val="20000"/>
                  </a:spcBef>
                </a:pPr>
                <a:endParaRPr lang="en-GB"/>
              </a:p>
            </p:txBody>
          </p:sp>
          <p:sp>
            <p:nvSpPr>
              <p:cNvPr id="32803" name="Rectangle 138"/>
              <p:cNvSpPr>
                <a:spLocks noChangeArrowheads="1"/>
              </p:cNvSpPr>
              <p:nvPr/>
            </p:nvSpPr>
            <p:spPr bwMode="auto">
              <a:xfrm>
                <a:off x="698" y="3015"/>
                <a:ext cx="587" cy="138"/>
              </a:xfrm>
              <a:prstGeom prst="rect">
                <a:avLst/>
              </a:prstGeom>
              <a:noFill/>
              <a:ln w="9525">
                <a:noFill/>
                <a:miter lim="800000"/>
                <a:headEnd/>
                <a:tailEnd/>
              </a:ln>
            </p:spPr>
            <p:txBody>
              <a:bodyPr/>
              <a:lstStyle/>
              <a:p>
                <a:pPr marL="342900" indent="-342900" eaLnBrk="0" hangingPunct="0">
                  <a:spcBef>
                    <a:spcPct val="20000"/>
                  </a:spcBef>
                </a:pPr>
                <a:r>
                  <a:rPr lang="en-US" sz="800"/>
                  <a:t>Developed</a:t>
                </a:r>
              </a:p>
              <a:p>
                <a:pPr marL="342900" indent="-342900" eaLnBrk="0" hangingPunct="0">
                  <a:spcBef>
                    <a:spcPct val="20000"/>
                  </a:spcBef>
                </a:pPr>
                <a:r>
                  <a:rPr lang="en-US" sz="800"/>
                  <a:t>Preserved</a:t>
                </a:r>
                <a:endParaRPr lang="en-US" sz="800">
                  <a:solidFill>
                    <a:srgbClr val="003399"/>
                  </a:solidFill>
                </a:endParaRPr>
              </a:p>
            </p:txBody>
          </p:sp>
        </p:grpSp>
      </p:grpSp>
      <p:sp>
        <p:nvSpPr>
          <p:cNvPr id="32773" name="Text Box 139"/>
          <p:cNvSpPr txBox="1">
            <a:spLocks noChangeArrowheads="1"/>
          </p:cNvSpPr>
          <p:nvPr/>
        </p:nvSpPr>
        <p:spPr bwMode="auto">
          <a:xfrm>
            <a:off x="5049838" y="3181350"/>
            <a:ext cx="4246562" cy="704850"/>
          </a:xfrm>
          <a:prstGeom prst="rect">
            <a:avLst/>
          </a:prstGeom>
          <a:noFill/>
          <a:ln w="0">
            <a:noFill/>
            <a:miter lim="800000"/>
            <a:headEnd/>
            <a:tailEnd/>
          </a:ln>
        </p:spPr>
        <p:txBody>
          <a:bodyPr>
            <a:spAutoFit/>
          </a:bodyPr>
          <a:lstStyle/>
          <a:p>
            <a:pPr marL="1336675" indent="-1336675" eaLnBrk="0" hangingPunct="0">
              <a:lnSpc>
                <a:spcPct val="105000"/>
              </a:lnSpc>
              <a:spcBef>
                <a:spcPct val="20000"/>
              </a:spcBef>
            </a:pPr>
            <a:r>
              <a:rPr lang="en-GB" sz="2400">
                <a:latin typeface="Arial Narrow" pitchFamily="34" charset="0"/>
              </a:rPr>
              <a:t>Early, individual offsets</a:t>
            </a:r>
            <a:endParaRPr lang="en-US" sz="2400">
              <a:latin typeface="Arial Narrow" pitchFamily="34" charset="0"/>
            </a:endParaRPr>
          </a:p>
          <a:p>
            <a:pPr marL="1336675" indent="-1336675" eaLnBrk="0" hangingPunct="0">
              <a:lnSpc>
                <a:spcPct val="105000"/>
              </a:lnSpc>
              <a:spcBef>
                <a:spcPct val="20000"/>
              </a:spcBef>
            </a:pPr>
            <a:endParaRPr lang="en-US" sz="1200">
              <a:latin typeface="Arial Narrow" pitchFamily="34" charset="0"/>
            </a:endParaRPr>
          </a:p>
        </p:txBody>
      </p:sp>
      <p:sp>
        <p:nvSpPr>
          <p:cNvPr id="32774" name="Text Box 140"/>
          <p:cNvSpPr txBox="1">
            <a:spLocks noChangeArrowheads="1"/>
          </p:cNvSpPr>
          <p:nvPr/>
        </p:nvSpPr>
        <p:spPr bwMode="auto">
          <a:xfrm>
            <a:off x="2422526" y="4514850"/>
            <a:ext cx="2606675" cy="1135696"/>
          </a:xfrm>
          <a:prstGeom prst="rect">
            <a:avLst/>
          </a:prstGeom>
          <a:noFill/>
          <a:ln w="0">
            <a:noFill/>
            <a:miter lim="800000"/>
            <a:headEnd/>
            <a:tailEnd/>
          </a:ln>
        </p:spPr>
        <p:txBody>
          <a:bodyPr>
            <a:spAutoFit/>
          </a:bodyPr>
          <a:lstStyle/>
          <a:p>
            <a:pPr marL="1336675" indent="-1336675" eaLnBrk="0" hangingPunct="0">
              <a:spcBef>
                <a:spcPct val="20000"/>
              </a:spcBef>
            </a:pPr>
            <a:r>
              <a:rPr lang="en-GB" sz="2400">
                <a:latin typeface="Arial Narrow" pitchFamily="34" charset="0"/>
              </a:rPr>
              <a:t>Unplanned </a:t>
            </a:r>
          </a:p>
          <a:p>
            <a:pPr marL="1336675" indent="-1336675" eaLnBrk="0" hangingPunct="0">
              <a:spcBef>
                <a:spcPct val="20000"/>
              </a:spcBef>
            </a:pPr>
            <a:r>
              <a:rPr lang="en-GB" sz="2400">
                <a:latin typeface="Arial Narrow" pitchFamily="34" charset="0"/>
              </a:rPr>
              <a:t>development</a:t>
            </a:r>
            <a:endParaRPr lang="en-US" sz="2400">
              <a:latin typeface="Arial Narrow" pitchFamily="34" charset="0"/>
            </a:endParaRPr>
          </a:p>
          <a:p>
            <a:pPr marL="1336675" indent="-1336675" eaLnBrk="0" hangingPunct="0">
              <a:lnSpc>
                <a:spcPct val="105000"/>
              </a:lnSpc>
              <a:spcBef>
                <a:spcPct val="20000"/>
              </a:spcBef>
            </a:pPr>
            <a:endParaRPr lang="en-US" sz="1200">
              <a:latin typeface="Arial Narrow" pitchFamily="34" charset="0"/>
            </a:endParaRPr>
          </a:p>
        </p:txBody>
      </p:sp>
      <p:sp>
        <p:nvSpPr>
          <p:cNvPr id="32775" name="Text Box 141"/>
          <p:cNvSpPr txBox="1">
            <a:spLocks noChangeArrowheads="1"/>
          </p:cNvSpPr>
          <p:nvPr/>
        </p:nvSpPr>
        <p:spPr bwMode="auto">
          <a:xfrm>
            <a:off x="3200400" y="6096000"/>
            <a:ext cx="3352800" cy="457200"/>
          </a:xfrm>
          <a:prstGeom prst="rect">
            <a:avLst/>
          </a:prstGeom>
          <a:noFill/>
          <a:ln w="0">
            <a:noFill/>
            <a:miter lim="800000"/>
            <a:headEnd/>
            <a:tailEnd/>
          </a:ln>
        </p:spPr>
        <p:txBody>
          <a:bodyPr>
            <a:spAutoFit/>
          </a:bodyPr>
          <a:lstStyle/>
          <a:p>
            <a:pPr marL="1336675" indent="-1336675" eaLnBrk="0" hangingPunct="0">
              <a:spcBef>
                <a:spcPct val="20000"/>
              </a:spcBef>
            </a:pPr>
            <a:r>
              <a:rPr lang="en-GB" sz="2400">
                <a:latin typeface="Arial Narrow" pitchFamily="34" charset="0"/>
              </a:rPr>
              <a:t>Landscape-level planning</a:t>
            </a:r>
            <a:endParaRPr lang="en-US" sz="1200">
              <a:latin typeface="Arial Narrow" pitchFamily="34" charset="0"/>
            </a:endParaRPr>
          </a:p>
        </p:txBody>
      </p:sp>
      <p:sp>
        <p:nvSpPr>
          <p:cNvPr id="145" name="Text Box 12">
            <a:extLst>
              <a:ext uri="{FF2B5EF4-FFF2-40B4-BE49-F238E27FC236}">
                <a16:creationId xmlns:a16="http://schemas.microsoft.com/office/drawing/2014/main" id="{59CF5C80-43B9-4535-831B-CA0B3AD33535}"/>
              </a:ext>
            </a:extLst>
          </p:cNvPr>
          <p:cNvSpPr txBox="1">
            <a:spLocks noChangeArrowheads="1"/>
          </p:cNvSpPr>
          <p:nvPr/>
        </p:nvSpPr>
        <p:spPr bwMode="auto">
          <a:xfrm>
            <a:off x="1487513" y="88174"/>
            <a:ext cx="9144000" cy="544512"/>
          </a:xfrm>
          <a:prstGeom prst="rect">
            <a:avLst/>
          </a:prstGeom>
          <a:noFill/>
          <a:ln w="9525">
            <a:noFill/>
            <a:miter lim="800000"/>
            <a:headEnd/>
            <a:tailEnd/>
          </a:ln>
        </p:spPr>
        <p:txBody>
          <a:bodyPr>
            <a:spAutoFit/>
          </a:bodyPr>
          <a:lstStyle/>
          <a:p>
            <a:pPr algn="ctr" eaLnBrk="0" hangingPunct="0">
              <a:lnSpc>
                <a:spcPct val="90000"/>
              </a:lnSpc>
            </a:pPr>
            <a:r>
              <a:rPr lang="en-US" sz="3200" dirty="0">
                <a:solidFill>
                  <a:schemeClr val="bg1"/>
                </a:solidFill>
              </a:rPr>
              <a:t>BBOP Principles:  Landscape Context</a:t>
            </a:r>
          </a:p>
        </p:txBody>
      </p:sp>
    </p:spTree>
    <p:extLst>
      <p:ext uri="{BB962C8B-B14F-4D97-AF65-F5344CB8AC3E}">
        <p14:creationId xmlns:p14="http://schemas.microsoft.com/office/powerpoint/2010/main" val="736200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Kingfisher 1 with reeds LJ - IMG_0272"/>
          <p:cNvPicPr>
            <a:picLocks noChangeAspect="1" noChangeArrowheads="1"/>
          </p:cNvPicPr>
          <p:nvPr/>
        </p:nvPicPr>
        <p:blipFill>
          <a:blip r:embed="rId3" cstate="print"/>
          <a:srcRect/>
          <a:stretch>
            <a:fillRect/>
          </a:stretch>
        </p:blipFill>
        <p:spPr bwMode="auto">
          <a:xfrm>
            <a:off x="8032750" y="1068389"/>
            <a:ext cx="2635250" cy="3692525"/>
          </a:xfrm>
          <a:prstGeom prst="rect">
            <a:avLst/>
          </a:prstGeom>
          <a:noFill/>
          <a:ln w="9525">
            <a:noFill/>
            <a:miter lim="800000"/>
            <a:headEnd/>
            <a:tailEnd/>
          </a:ln>
        </p:spPr>
      </p:pic>
      <p:sp>
        <p:nvSpPr>
          <p:cNvPr id="1005570" name="Rectangle 2"/>
          <p:cNvSpPr>
            <a:spLocks noChangeArrowheads="1"/>
          </p:cNvSpPr>
          <p:nvPr/>
        </p:nvSpPr>
        <p:spPr bwMode="auto">
          <a:xfrm>
            <a:off x="519507" y="1295400"/>
            <a:ext cx="7159432" cy="5943600"/>
          </a:xfrm>
          <a:prstGeom prst="rect">
            <a:avLst/>
          </a:prstGeom>
          <a:noFill/>
          <a:ln w="9525">
            <a:noFill/>
            <a:miter lim="800000"/>
            <a:headEnd/>
            <a:tailEnd/>
          </a:ln>
        </p:spPr>
        <p:txBody>
          <a:bodyPr/>
          <a:lstStyle/>
          <a:p>
            <a:pPr marL="363538" indent="-363538" eaLnBrk="0" hangingPunct="0">
              <a:lnSpc>
                <a:spcPct val="105000"/>
              </a:lnSpc>
              <a:spcBef>
                <a:spcPct val="20000"/>
              </a:spcBef>
            </a:pPr>
            <a:r>
              <a:rPr lang="en-GB" dirty="0">
                <a:solidFill>
                  <a:schemeClr val="accent6"/>
                </a:solidFill>
              </a:rPr>
              <a:t> </a:t>
            </a:r>
          </a:p>
          <a:p>
            <a:pPr marL="363538" indent="-363538" eaLnBrk="0" hangingPunct="0">
              <a:lnSpc>
                <a:spcPct val="105000"/>
              </a:lnSpc>
              <a:spcBef>
                <a:spcPct val="20000"/>
              </a:spcBef>
            </a:pPr>
            <a:r>
              <a:rPr lang="en-GB" sz="2000" b="1" i="1" dirty="0">
                <a:solidFill>
                  <a:schemeClr val="accent6"/>
                </a:solidFill>
              </a:rPr>
              <a:t>4.  No net loss:  </a:t>
            </a:r>
            <a:r>
              <a:rPr lang="en-GB" sz="2000" dirty="0"/>
              <a:t>A biodiversity offset should be designed and implemented to achieve </a:t>
            </a:r>
            <a:r>
              <a:rPr lang="en-GB" sz="2000" i="1" dirty="0"/>
              <a:t>in situ</a:t>
            </a:r>
            <a:r>
              <a:rPr lang="en-GB" sz="2000" dirty="0"/>
              <a:t>,</a:t>
            </a:r>
            <a:r>
              <a:rPr lang="en-GB" sz="2000" i="1" dirty="0"/>
              <a:t> </a:t>
            </a:r>
            <a:r>
              <a:rPr lang="en-GB" sz="2000" dirty="0"/>
              <a:t>measurable conservation outcomes that can reasonably be expected to result in no net loss and preferably a net gain of biodiversity. </a:t>
            </a:r>
          </a:p>
          <a:p>
            <a:pPr marL="363538" indent="-363538" eaLnBrk="0" hangingPunct="0">
              <a:lnSpc>
                <a:spcPct val="105000"/>
              </a:lnSpc>
              <a:spcBef>
                <a:spcPct val="20000"/>
              </a:spcBef>
            </a:pPr>
            <a:r>
              <a:rPr lang="en-GB" sz="2000" dirty="0"/>
              <a:t> </a:t>
            </a:r>
          </a:p>
          <a:p>
            <a:pPr marL="363538" indent="-363538" eaLnBrk="0" hangingPunct="0">
              <a:lnSpc>
                <a:spcPct val="105000"/>
              </a:lnSpc>
              <a:spcBef>
                <a:spcPct val="20000"/>
              </a:spcBef>
            </a:pPr>
            <a:r>
              <a:rPr lang="en-GB" sz="2000" b="1" i="1" dirty="0">
                <a:solidFill>
                  <a:schemeClr val="accent6"/>
                </a:solidFill>
              </a:rPr>
              <a:t>5.   Additional conservation outcomes:   </a:t>
            </a:r>
            <a:r>
              <a:rPr lang="en-GB" sz="2000" dirty="0"/>
              <a:t>A biodiversity offset should achieve conservation outcomes above and beyond results that would have occurred if the offset had not taken place.  Offset design and implementation should avoid displacing activities harmful to biodiversity to other locations.</a:t>
            </a:r>
          </a:p>
          <a:p>
            <a:pPr marL="363538" indent="-363538" eaLnBrk="0" hangingPunct="0">
              <a:lnSpc>
                <a:spcPct val="105000"/>
              </a:lnSpc>
              <a:spcBef>
                <a:spcPct val="20000"/>
              </a:spcBef>
            </a:pPr>
            <a:endParaRPr lang="en-GB" sz="1400" dirty="0"/>
          </a:p>
          <a:p>
            <a:pPr marL="877888" lvl="1" indent="-514350" eaLnBrk="0" hangingPunct="0">
              <a:spcBef>
                <a:spcPct val="20000"/>
              </a:spcBef>
            </a:pPr>
            <a:endParaRPr lang="en-GB" sz="2400" dirty="0">
              <a:solidFill>
                <a:schemeClr val="accent2"/>
              </a:solidFill>
            </a:endParaRPr>
          </a:p>
        </p:txBody>
      </p:sp>
      <p:sp>
        <p:nvSpPr>
          <p:cNvPr id="33796" name="Rectangle 4"/>
          <p:cNvSpPr>
            <a:spLocks noChangeArrowheads="1"/>
          </p:cNvSpPr>
          <p:nvPr/>
        </p:nvSpPr>
        <p:spPr bwMode="auto">
          <a:xfrm>
            <a:off x="5867400" y="2286000"/>
            <a:ext cx="4800600" cy="3276600"/>
          </a:xfrm>
          <a:prstGeom prst="rect">
            <a:avLst/>
          </a:prstGeom>
          <a:noFill/>
          <a:ln w="9525">
            <a:noFill/>
            <a:miter lim="800000"/>
            <a:headEnd/>
            <a:tailEnd/>
          </a:ln>
        </p:spPr>
        <p:txBody>
          <a:bodyPr/>
          <a:lstStyle/>
          <a:p>
            <a:pPr marL="742950" lvl="1" indent="-285750" eaLnBrk="0" hangingPunct="0">
              <a:spcBef>
                <a:spcPct val="20000"/>
              </a:spcBef>
            </a:pPr>
            <a:endParaRPr lang="en-US" sz="2400"/>
          </a:p>
        </p:txBody>
      </p:sp>
      <p:pic>
        <p:nvPicPr>
          <p:cNvPr id="9" name="Picture 5" descr="Economic loss due to hurricane katrina"/>
          <p:cNvPicPr>
            <a:picLocks noChangeAspect="1" noChangeArrowheads="1"/>
          </p:cNvPicPr>
          <p:nvPr/>
        </p:nvPicPr>
        <p:blipFill>
          <a:blip r:embed="rId4" cstate="print"/>
          <a:srcRect/>
          <a:stretch>
            <a:fillRect/>
          </a:stretch>
        </p:blipFill>
        <p:spPr bwMode="auto">
          <a:xfrm>
            <a:off x="8029576" y="4572000"/>
            <a:ext cx="2682875" cy="2286000"/>
          </a:xfrm>
          <a:prstGeom prst="rect">
            <a:avLst/>
          </a:prstGeom>
          <a:noFill/>
          <a:ln w="9525">
            <a:noFill/>
            <a:miter lim="800000"/>
            <a:headEnd/>
            <a:tailEnd/>
          </a:ln>
        </p:spPr>
      </p:pic>
      <p:sp>
        <p:nvSpPr>
          <p:cNvPr id="33800" name="Text Box 12"/>
          <p:cNvSpPr txBox="1">
            <a:spLocks noChangeArrowheads="1"/>
          </p:cNvSpPr>
          <p:nvPr/>
        </p:nvSpPr>
        <p:spPr bwMode="auto">
          <a:xfrm>
            <a:off x="775855" y="141288"/>
            <a:ext cx="9144000" cy="544512"/>
          </a:xfrm>
          <a:prstGeom prst="rect">
            <a:avLst/>
          </a:prstGeom>
          <a:noFill/>
          <a:ln w="9525">
            <a:noFill/>
            <a:miter lim="800000"/>
            <a:headEnd/>
            <a:tailEnd/>
          </a:ln>
        </p:spPr>
        <p:txBody>
          <a:bodyPr>
            <a:spAutoFit/>
          </a:bodyPr>
          <a:lstStyle/>
          <a:p>
            <a:pPr algn="ctr" eaLnBrk="0" hangingPunct="0">
              <a:lnSpc>
                <a:spcPct val="90000"/>
              </a:lnSpc>
            </a:pPr>
            <a:r>
              <a:rPr lang="en-US" sz="3200" dirty="0">
                <a:solidFill>
                  <a:schemeClr val="bg1"/>
                </a:solidFill>
              </a:rPr>
              <a:t>BBOP Principles</a:t>
            </a:r>
          </a:p>
        </p:txBody>
      </p:sp>
    </p:spTree>
    <p:extLst>
      <p:ext uri="{BB962C8B-B14F-4D97-AF65-F5344CB8AC3E}">
        <p14:creationId xmlns:p14="http://schemas.microsoft.com/office/powerpoint/2010/main" val="22153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5570">
                                            <p:txEl>
                                              <p:pRg st="0" end="0"/>
                                            </p:txEl>
                                          </p:spTgt>
                                        </p:tgtEl>
                                        <p:attrNameLst>
                                          <p:attrName>style.visibility</p:attrName>
                                        </p:attrNameLst>
                                      </p:cBhvr>
                                      <p:to>
                                        <p:strVal val="visible"/>
                                      </p:to>
                                    </p:set>
                                  </p:childTnLst>
                                </p:cTn>
                              </p:par>
                            </p:childTnLst>
                          </p:cTn>
                        </p:par>
                        <p:par>
                          <p:cTn id="7" fill="hold">
                            <p:stCondLst>
                              <p:cond delay="500"/>
                            </p:stCondLst>
                            <p:childTnLst>
                              <p:par>
                                <p:cTn id="8" presetID="3" presetClass="entr" presetSubtype="1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557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055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055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0"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DSC01389"/>
          <p:cNvPicPr>
            <a:picLocks noChangeAspect="1" noChangeArrowheads="1"/>
          </p:cNvPicPr>
          <p:nvPr/>
        </p:nvPicPr>
        <p:blipFill>
          <a:blip r:embed="rId3" cstate="print"/>
          <a:srcRect/>
          <a:stretch>
            <a:fillRect/>
          </a:stretch>
        </p:blipFill>
        <p:spPr bwMode="auto">
          <a:xfrm>
            <a:off x="7772400" y="1638300"/>
            <a:ext cx="2895600" cy="4343400"/>
          </a:xfrm>
          <a:prstGeom prst="rect">
            <a:avLst/>
          </a:prstGeom>
          <a:noFill/>
          <a:ln w="9525">
            <a:noFill/>
            <a:miter lim="800000"/>
            <a:headEnd/>
            <a:tailEnd/>
          </a:ln>
        </p:spPr>
      </p:pic>
      <p:sp>
        <p:nvSpPr>
          <p:cNvPr id="1005570" name="Rectangle 2"/>
          <p:cNvSpPr>
            <a:spLocks noChangeArrowheads="1"/>
          </p:cNvSpPr>
          <p:nvPr/>
        </p:nvSpPr>
        <p:spPr bwMode="auto">
          <a:xfrm>
            <a:off x="348583" y="1066800"/>
            <a:ext cx="7347617" cy="4191000"/>
          </a:xfrm>
          <a:prstGeom prst="rect">
            <a:avLst/>
          </a:prstGeom>
          <a:noFill/>
          <a:ln w="9525">
            <a:noFill/>
            <a:miter lim="800000"/>
            <a:headEnd/>
            <a:tailEnd/>
          </a:ln>
        </p:spPr>
        <p:txBody>
          <a:bodyPr/>
          <a:lstStyle/>
          <a:p>
            <a:pPr marL="363538" indent="-363538" eaLnBrk="0" hangingPunct="0">
              <a:lnSpc>
                <a:spcPct val="105000"/>
              </a:lnSpc>
              <a:spcBef>
                <a:spcPct val="20000"/>
              </a:spcBef>
            </a:pPr>
            <a:r>
              <a:rPr lang="en-GB" dirty="0"/>
              <a:t> </a:t>
            </a:r>
          </a:p>
          <a:p>
            <a:pPr marL="363538" indent="-363538" eaLnBrk="0" hangingPunct="0">
              <a:lnSpc>
                <a:spcPct val="105000"/>
              </a:lnSpc>
              <a:spcBef>
                <a:spcPct val="20000"/>
              </a:spcBef>
              <a:buFontTx/>
              <a:buAutoNum type="arabicPeriod" startAt="6"/>
            </a:pPr>
            <a:r>
              <a:rPr lang="en-GB" b="1" i="1" dirty="0">
                <a:solidFill>
                  <a:schemeClr val="accent6"/>
                </a:solidFill>
              </a:rPr>
              <a:t>Stakeholder participation:  </a:t>
            </a:r>
            <a:r>
              <a:rPr lang="en-GB" dirty="0"/>
              <a:t>In areas affected by the project and by the biodiversity offset, the effective participation of stakeholders should be ensured in decision-making about biodiversity offsets, including their evaluation, selection, design, implementation and monitoring.</a:t>
            </a:r>
          </a:p>
          <a:p>
            <a:pPr marL="363538" indent="-363538" eaLnBrk="0" hangingPunct="0">
              <a:lnSpc>
                <a:spcPct val="105000"/>
              </a:lnSpc>
              <a:spcBef>
                <a:spcPct val="20000"/>
              </a:spcBef>
              <a:buFontTx/>
              <a:buAutoNum type="arabicPeriod" startAt="6"/>
            </a:pPr>
            <a:endParaRPr lang="en-GB" dirty="0"/>
          </a:p>
          <a:p>
            <a:pPr marL="363538" indent="-363538" eaLnBrk="0" hangingPunct="0">
              <a:lnSpc>
                <a:spcPct val="105000"/>
              </a:lnSpc>
              <a:spcBef>
                <a:spcPct val="20000"/>
              </a:spcBef>
              <a:buFontTx/>
              <a:buAutoNum type="arabicPeriod" startAt="6"/>
            </a:pPr>
            <a:r>
              <a:rPr lang="en-GB" b="1" i="1" dirty="0">
                <a:solidFill>
                  <a:schemeClr val="accent6"/>
                </a:solidFill>
              </a:rPr>
              <a:t>Equity:  </a:t>
            </a:r>
            <a:r>
              <a:rPr lang="en-GB" dirty="0"/>
              <a:t>A biodiversity offset should be designed and implemented in an equitable manner, which means the sharing among stakeholders of the rights and responsibilities, risks and rewards associated with a project and offset in a fair and balanced way, respecting legal and customary arrangements.  Special consideration should be given to respecting both internationally and nationally recognised rights of indigenous peoples and local communities. </a:t>
            </a:r>
          </a:p>
          <a:p>
            <a:pPr marL="363538" indent="-363538" eaLnBrk="0" hangingPunct="0">
              <a:lnSpc>
                <a:spcPct val="105000"/>
              </a:lnSpc>
              <a:spcBef>
                <a:spcPct val="20000"/>
              </a:spcBef>
            </a:pPr>
            <a:endParaRPr lang="en-GB" dirty="0"/>
          </a:p>
        </p:txBody>
      </p:sp>
      <p:sp>
        <p:nvSpPr>
          <p:cNvPr id="34820" name="Rectangle 4"/>
          <p:cNvSpPr>
            <a:spLocks noChangeArrowheads="1"/>
          </p:cNvSpPr>
          <p:nvPr/>
        </p:nvSpPr>
        <p:spPr bwMode="auto">
          <a:xfrm>
            <a:off x="5867400" y="2286000"/>
            <a:ext cx="4800600" cy="3276600"/>
          </a:xfrm>
          <a:prstGeom prst="rect">
            <a:avLst/>
          </a:prstGeom>
          <a:noFill/>
          <a:ln w="9525">
            <a:noFill/>
            <a:miter lim="800000"/>
            <a:headEnd/>
            <a:tailEnd/>
          </a:ln>
        </p:spPr>
        <p:txBody>
          <a:bodyPr/>
          <a:lstStyle/>
          <a:p>
            <a:pPr marL="742950" lvl="1" indent="-285750" eaLnBrk="0" hangingPunct="0">
              <a:spcBef>
                <a:spcPct val="20000"/>
              </a:spcBef>
            </a:pPr>
            <a:endParaRPr lang="en-US" sz="2400"/>
          </a:p>
        </p:txBody>
      </p:sp>
      <p:sp>
        <p:nvSpPr>
          <p:cNvPr id="34821" name="Text Box 7"/>
          <p:cNvSpPr txBox="1">
            <a:spLocks noChangeArrowheads="1"/>
          </p:cNvSpPr>
          <p:nvPr/>
        </p:nvSpPr>
        <p:spPr bwMode="auto">
          <a:xfrm>
            <a:off x="1240389" y="94457"/>
            <a:ext cx="9144000" cy="534987"/>
          </a:xfrm>
          <a:prstGeom prst="rect">
            <a:avLst/>
          </a:prstGeom>
          <a:noFill/>
          <a:ln w="9525">
            <a:noFill/>
            <a:miter lim="800000"/>
            <a:headEnd/>
            <a:tailEnd/>
          </a:ln>
        </p:spPr>
        <p:txBody>
          <a:bodyPr>
            <a:spAutoFit/>
          </a:bodyPr>
          <a:lstStyle/>
          <a:p>
            <a:pPr algn="ctr" eaLnBrk="0" hangingPunct="0">
              <a:lnSpc>
                <a:spcPct val="90000"/>
              </a:lnSpc>
            </a:pPr>
            <a:r>
              <a:rPr lang="en-US" sz="3200" dirty="0">
                <a:solidFill>
                  <a:schemeClr val="bg1"/>
                </a:solidFill>
              </a:rPr>
              <a:t>BBOP Principles</a:t>
            </a:r>
          </a:p>
        </p:txBody>
      </p:sp>
      <p:sp>
        <p:nvSpPr>
          <p:cNvPr id="7" name="Rectangle 2"/>
          <p:cNvSpPr>
            <a:spLocks noChangeArrowheads="1"/>
          </p:cNvSpPr>
          <p:nvPr/>
        </p:nvSpPr>
        <p:spPr bwMode="auto">
          <a:xfrm rot="10800000" flipV="1">
            <a:off x="5410200" y="3048000"/>
            <a:ext cx="9144000" cy="2209800"/>
          </a:xfrm>
          <a:prstGeom prst="rect">
            <a:avLst/>
          </a:prstGeom>
          <a:noFill/>
          <a:ln w="9525">
            <a:noFill/>
            <a:miter lim="800000"/>
            <a:headEnd/>
            <a:tailEnd/>
          </a:ln>
        </p:spPr>
        <p:txBody>
          <a:bodyPr/>
          <a:lstStyle/>
          <a:p>
            <a:pPr marL="363538" lvl="1" eaLnBrk="0" hangingPunct="0">
              <a:spcBef>
                <a:spcPct val="20000"/>
              </a:spcBef>
            </a:pPr>
            <a:endParaRPr lang="en-GB">
              <a:solidFill>
                <a:schemeClr val="accent2"/>
              </a:solidFill>
            </a:endParaRPr>
          </a:p>
        </p:txBody>
      </p:sp>
      <p:pic>
        <p:nvPicPr>
          <p:cNvPr id="34823" name="Picture 7" descr="DSC00569"/>
          <p:cNvPicPr>
            <a:picLocks noChangeAspect="1" noChangeArrowheads="1"/>
          </p:cNvPicPr>
          <p:nvPr/>
        </p:nvPicPr>
        <p:blipFill>
          <a:blip r:embed="rId4" cstate="print"/>
          <a:srcRect/>
          <a:stretch>
            <a:fillRect/>
          </a:stretch>
        </p:blipFill>
        <p:spPr bwMode="auto">
          <a:xfrm>
            <a:off x="7762876" y="990600"/>
            <a:ext cx="2905125" cy="1905000"/>
          </a:xfrm>
          <a:prstGeom prst="rect">
            <a:avLst/>
          </a:prstGeom>
          <a:noFill/>
          <a:ln w="9525">
            <a:noFill/>
            <a:miter lim="800000"/>
            <a:headEnd/>
            <a:tailEnd/>
          </a:ln>
        </p:spPr>
      </p:pic>
      <p:pic>
        <p:nvPicPr>
          <p:cNvPr id="34824" name="Picture 6" descr="DSC00586"/>
          <p:cNvPicPr>
            <a:picLocks noChangeAspect="1" noChangeArrowheads="1"/>
          </p:cNvPicPr>
          <p:nvPr/>
        </p:nvPicPr>
        <p:blipFill>
          <a:blip r:embed="rId5" cstate="print"/>
          <a:srcRect/>
          <a:stretch>
            <a:fillRect/>
          </a:stretch>
        </p:blipFill>
        <p:spPr bwMode="auto">
          <a:xfrm>
            <a:off x="7772400" y="4784726"/>
            <a:ext cx="2895600" cy="2073275"/>
          </a:xfrm>
          <a:prstGeom prst="rect">
            <a:avLst/>
          </a:prstGeom>
          <a:noFill/>
          <a:ln w="9525">
            <a:noFill/>
            <a:miter lim="800000"/>
            <a:headEnd/>
            <a:tailEnd/>
          </a:ln>
        </p:spPr>
      </p:pic>
    </p:spTree>
    <p:extLst>
      <p:ext uri="{BB962C8B-B14F-4D97-AF65-F5344CB8AC3E}">
        <p14:creationId xmlns:p14="http://schemas.microsoft.com/office/powerpoint/2010/main" val="373978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55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55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55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0" grpId="0" build="p" autoUpdateAnimBg="0"/>
      <p:bldP spid="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ChangeArrowheads="1"/>
          </p:cNvSpPr>
          <p:nvPr/>
        </p:nvSpPr>
        <p:spPr bwMode="auto">
          <a:xfrm>
            <a:off x="901349" y="873143"/>
            <a:ext cx="10571592" cy="2951171"/>
          </a:xfrm>
          <a:prstGeom prst="rect">
            <a:avLst/>
          </a:prstGeom>
          <a:noFill/>
          <a:ln w="9525">
            <a:noFill/>
            <a:miter lim="800000"/>
            <a:headEnd/>
            <a:tailEnd/>
          </a:ln>
        </p:spPr>
        <p:txBody>
          <a:bodyPr/>
          <a:lstStyle/>
          <a:p>
            <a:pPr marL="363538" indent="-363538" eaLnBrk="0" hangingPunct="0">
              <a:lnSpc>
                <a:spcPct val="105000"/>
              </a:lnSpc>
              <a:spcBef>
                <a:spcPct val="20000"/>
              </a:spcBef>
              <a:defRPr/>
            </a:pPr>
            <a:r>
              <a:rPr lang="en-GB" dirty="0"/>
              <a:t> </a:t>
            </a:r>
          </a:p>
          <a:p>
            <a:pPr marL="363538" indent="-363538" eaLnBrk="0" hangingPunct="0">
              <a:lnSpc>
                <a:spcPct val="105000"/>
              </a:lnSpc>
              <a:spcBef>
                <a:spcPct val="20000"/>
              </a:spcBef>
              <a:buFontTx/>
              <a:buAutoNum type="arabicPeriod" startAt="7"/>
              <a:defRPr/>
            </a:pPr>
            <a:endParaRPr lang="en-GB" sz="2000" dirty="0"/>
          </a:p>
          <a:p>
            <a:pPr marL="363538" indent="-363538" eaLnBrk="0" hangingPunct="0">
              <a:lnSpc>
                <a:spcPct val="105000"/>
              </a:lnSpc>
              <a:spcBef>
                <a:spcPct val="20000"/>
              </a:spcBef>
              <a:buFontTx/>
              <a:buAutoNum type="arabicPeriod" startAt="8"/>
              <a:defRPr/>
            </a:pPr>
            <a:r>
              <a:rPr lang="en-GB" sz="2000" b="1" i="1" dirty="0">
                <a:solidFill>
                  <a:schemeClr val="accent6"/>
                </a:solidFill>
              </a:rPr>
              <a:t>Long-term outcomes:  </a:t>
            </a:r>
            <a:endParaRPr lang="en-GB" sz="800" b="1" i="1" dirty="0">
              <a:solidFill>
                <a:schemeClr val="accent6"/>
              </a:solidFill>
            </a:endParaRPr>
          </a:p>
          <a:p>
            <a:pPr marL="363538" indent="-363538" eaLnBrk="0" hangingPunct="0">
              <a:lnSpc>
                <a:spcPct val="105000"/>
              </a:lnSpc>
              <a:spcBef>
                <a:spcPct val="20000"/>
              </a:spcBef>
              <a:defRPr/>
            </a:pPr>
            <a:r>
              <a:rPr lang="en-GB" sz="800" i="1" dirty="0">
                <a:solidFill>
                  <a:schemeClr val="accent2"/>
                </a:solidFill>
              </a:rPr>
              <a:t> </a:t>
            </a:r>
          </a:p>
          <a:p>
            <a:pPr marL="363538" indent="-363538" eaLnBrk="0" hangingPunct="0">
              <a:lnSpc>
                <a:spcPct val="105000"/>
              </a:lnSpc>
              <a:spcBef>
                <a:spcPct val="20000"/>
              </a:spcBef>
              <a:defRPr/>
            </a:pPr>
            <a:r>
              <a:rPr lang="en-GB" sz="2000" i="1" dirty="0">
                <a:solidFill>
                  <a:schemeClr val="accent2"/>
                </a:solidFill>
              </a:rPr>
              <a:t>     </a:t>
            </a:r>
            <a:r>
              <a:rPr lang="en-GB" sz="2000" dirty="0"/>
              <a:t>The design and implementation of a biodiversity offset should be based on an adaptive management approach, incorporating monitoring and evaluation, with the objective of securing outcomes that last at least as long as the project’s impacts and preferably in perpetuity. </a:t>
            </a:r>
          </a:p>
          <a:p>
            <a:pPr marL="363538" indent="-363538" eaLnBrk="0" hangingPunct="0">
              <a:lnSpc>
                <a:spcPct val="105000"/>
              </a:lnSpc>
              <a:spcBef>
                <a:spcPct val="20000"/>
              </a:spcBef>
              <a:buFontTx/>
              <a:buAutoNum type="arabicPeriod" startAt="7"/>
              <a:defRPr/>
            </a:pPr>
            <a:endParaRPr lang="en-GB" dirty="0"/>
          </a:p>
          <a:p>
            <a:pPr eaLnBrk="0" hangingPunct="0">
              <a:lnSpc>
                <a:spcPct val="105000"/>
              </a:lnSpc>
              <a:spcBef>
                <a:spcPct val="20000"/>
              </a:spcBef>
              <a:defRPr/>
            </a:pPr>
            <a:r>
              <a:rPr lang="en-GB" sz="1400" dirty="0"/>
              <a:t> </a:t>
            </a:r>
          </a:p>
        </p:txBody>
      </p:sp>
      <p:sp>
        <p:nvSpPr>
          <p:cNvPr id="7" name="Rectangle 2"/>
          <p:cNvSpPr>
            <a:spLocks noChangeArrowheads="1"/>
          </p:cNvSpPr>
          <p:nvPr/>
        </p:nvSpPr>
        <p:spPr bwMode="auto">
          <a:xfrm rot="10800000" flipV="1">
            <a:off x="5410200" y="3048000"/>
            <a:ext cx="9144000" cy="2209800"/>
          </a:xfrm>
          <a:prstGeom prst="rect">
            <a:avLst/>
          </a:prstGeom>
          <a:noFill/>
          <a:ln w="9525">
            <a:noFill/>
            <a:miter lim="800000"/>
            <a:headEnd/>
            <a:tailEnd/>
          </a:ln>
        </p:spPr>
        <p:txBody>
          <a:bodyPr/>
          <a:lstStyle/>
          <a:p>
            <a:pPr marL="363538" lvl="1" eaLnBrk="0" hangingPunct="0">
              <a:spcBef>
                <a:spcPct val="20000"/>
              </a:spcBef>
            </a:pPr>
            <a:endParaRPr lang="en-GB">
              <a:solidFill>
                <a:schemeClr val="accent2"/>
              </a:solidFill>
            </a:endParaRPr>
          </a:p>
        </p:txBody>
      </p:sp>
      <p:pic>
        <p:nvPicPr>
          <p:cNvPr id="8" name="Picture 4" descr="Forest clearing 2"/>
          <p:cNvPicPr>
            <a:picLocks noChangeAspect="1" noChangeArrowheads="1"/>
          </p:cNvPicPr>
          <p:nvPr/>
        </p:nvPicPr>
        <p:blipFill>
          <a:blip r:embed="rId3" cstate="print"/>
          <a:srcRect/>
          <a:stretch>
            <a:fillRect/>
          </a:stretch>
        </p:blipFill>
        <p:spPr bwMode="auto">
          <a:xfrm>
            <a:off x="1524000" y="4418014"/>
            <a:ext cx="2770188" cy="2439987"/>
          </a:xfrm>
          <a:prstGeom prst="rect">
            <a:avLst/>
          </a:prstGeom>
          <a:noFill/>
          <a:ln w="9525">
            <a:noFill/>
            <a:miter lim="800000"/>
            <a:headEnd/>
            <a:tailEnd/>
          </a:ln>
        </p:spPr>
      </p:pic>
      <p:pic>
        <p:nvPicPr>
          <p:cNvPr id="10" name="Picture 12" descr="offices"/>
          <p:cNvPicPr>
            <a:picLocks noChangeAspect="1" noChangeArrowheads="1"/>
          </p:cNvPicPr>
          <p:nvPr/>
        </p:nvPicPr>
        <p:blipFill>
          <a:blip r:embed="rId4" cstate="print"/>
          <a:srcRect/>
          <a:stretch>
            <a:fillRect/>
          </a:stretch>
        </p:blipFill>
        <p:spPr bwMode="auto">
          <a:xfrm>
            <a:off x="4267200" y="4419600"/>
            <a:ext cx="2438400" cy="2438400"/>
          </a:xfrm>
          <a:prstGeom prst="rect">
            <a:avLst/>
          </a:prstGeom>
          <a:noFill/>
          <a:ln w="9525">
            <a:noFill/>
            <a:miter lim="800000"/>
            <a:headEnd/>
            <a:tailEnd/>
          </a:ln>
        </p:spPr>
      </p:pic>
      <p:pic>
        <p:nvPicPr>
          <p:cNvPr id="35847" name="Picture 6"/>
          <p:cNvPicPr>
            <a:picLocks noChangeAspect="1" noChangeArrowheads="1"/>
          </p:cNvPicPr>
          <p:nvPr/>
        </p:nvPicPr>
        <p:blipFill>
          <a:blip r:embed="rId5" cstate="print"/>
          <a:srcRect/>
          <a:stretch>
            <a:fillRect/>
          </a:stretch>
        </p:blipFill>
        <p:spPr bwMode="auto">
          <a:xfrm>
            <a:off x="6705600" y="4419600"/>
            <a:ext cx="1644650" cy="2438400"/>
          </a:xfrm>
          <a:prstGeom prst="rect">
            <a:avLst/>
          </a:prstGeom>
          <a:noFill/>
          <a:ln w="9525">
            <a:noFill/>
            <a:miter lim="800000"/>
            <a:headEnd/>
            <a:tailEnd/>
          </a:ln>
        </p:spPr>
      </p:pic>
      <p:pic>
        <p:nvPicPr>
          <p:cNvPr id="35848" name="Picture 16" descr="aloes on WO1 no 2"/>
          <p:cNvPicPr>
            <a:picLocks noChangeAspect="1" noChangeArrowheads="1"/>
          </p:cNvPicPr>
          <p:nvPr/>
        </p:nvPicPr>
        <p:blipFill>
          <a:blip r:embed="rId6" cstate="print"/>
          <a:srcRect/>
          <a:stretch>
            <a:fillRect/>
          </a:stretch>
        </p:blipFill>
        <p:spPr bwMode="auto">
          <a:xfrm>
            <a:off x="8305800" y="4419600"/>
            <a:ext cx="3252788" cy="2438400"/>
          </a:xfrm>
          <a:prstGeom prst="rect">
            <a:avLst/>
          </a:prstGeom>
          <a:noFill/>
          <a:ln w="9525">
            <a:noFill/>
            <a:miter lim="800000"/>
            <a:headEnd/>
            <a:tailEnd/>
          </a:ln>
        </p:spPr>
      </p:pic>
      <p:sp>
        <p:nvSpPr>
          <p:cNvPr id="35850" name="Text Box 12"/>
          <p:cNvSpPr txBox="1">
            <a:spLocks noChangeArrowheads="1"/>
          </p:cNvSpPr>
          <p:nvPr/>
        </p:nvSpPr>
        <p:spPr bwMode="auto">
          <a:xfrm>
            <a:off x="1426204" y="140122"/>
            <a:ext cx="9144000" cy="544512"/>
          </a:xfrm>
          <a:prstGeom prst="rect">
            <a:avLst/>
          </a:prstGeom>
          <a:noFill/>
          <a:ln w="9525">
            <a:noFill/>
            <a:miter lim="800000"/>
            <a:headEnd/>
            <a:tailEnd/>
          </a:ln>
        </p:spPr>
        <p:txBody>
          <a:bodyPr>
            <a:spAutoFit/>
          </a:bodyPr>
          <a:lstStyle/>
          <a:p>
            <a:pPr algn="ctr" eaLnBrk="0" hangingPunct="0">
              <a:lnSpc>
                <a:spcPct val="90000"/>
              </a:lnSpc>
            </a:pPr>
            <a:r>
              <a:rPr lang="en-US" sz="3200" dirty="0">
                <a:solidFill>
                  <a:schemeClr val="bg1"/>
                </a:solidFill>
              </a:rPr>
              <a:t>BBOP Principles</a:t>
            </a:r>
          </a:p>
        </p:txBody>
      </p:sp>
    </p:spTree>
    <p:extLst>
      <p:ext uri="{BB962C8B-B14F-4D97-AF65-F5344CB8AC3E}">
        <p14:creationId xmlns:p14="http://schemas.microsoft.com/office/powerpoint/2010/main" val="35128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0557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00557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00557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00557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005570">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nodePh="1">
                                  <p:stCondLst>
                                    <p:cond delay="0"/>
                                  </p:stCondLst>
                                  <p:endCondLst>
                                    <p:cond evt="begin" delay="0">
                                      <p:tn val="34"/>
                                    </p:cond>
                                  </p:endCondLst>
                                  <p:childTnLst>
                                    <p:set>
                                      <p:cBhvr>
                                        <p:cTn id="35"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0" grpId="0" build="p" autoUpdateAnimBg="0"/>
      <p:bldP spid="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C93AF2-21EE-47B1-B05E-825E5FED2A30}"/>
              </a:ext>
            </a:extLst>
          </p:cNvPr>
          <p:cNvSpPr txBox="1">
            <a:spLocks/>
          </p:cNvSpPr>
          <p:nvPr/>
        </p:nvSpPr>
        <p:spPr>
          <a:xfrm>
            <a:off x="731520" y="1"/>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Module on Standards – Contents</a:t>
            </a:r>
          </a:p>
        </p:txBody>
      </p:sp>
      <p:graphicFrame>
        <p:nvGraphicFramePr>
          <p:cNvPr id="6" name="Content Placeholder 2">
            <a:extLst>
              <a:ext uri="{FF2B5EF4-FFF2-40B4-BE49-F238E27FC236}">
                <a16:creationId xmlns:a16="http://schemas.microsoft.com/office/drawing/2014/main" id="{E1361C5D-DEFF-494A-A4F2-0BC2A5D33497}"/>
              </a:ext>
            </a:extLst>
          </p:cNvPr>
          <p:cNvGraphicFramePr>
            <a:graphicFrameLocks/>
          </p:cNvGraphicFramePr>
          <p:nvPr>
            <p:extLst>
              <p:ext uri="{D42A27DB-BD31-4B8C-83A1-F6EECF244321}">
                <p14:modId xmlns:p14="http://schemas.microsoft.com/office/powerpoint/2010/main" val="3545737440"/>
              </p:ext>
            </p:extLst>
          </p:nvPr>
        </p:nvGraphicFramePr>
        <p:xfrm>
          <a:off x="991400" y="1559293"/>
          <a:ext cx="10366411" cy="2807976"/>
        </p:xfrm>
        <a:graphic>
          <a:graphicData uri="http://schemas.openxmlformats.org/drawingml/2006/table">
            <a:tbl>
              <a:tblPr firstRow="1" bandRow="1">
                <a:tableStyleId>{93296810-A885-4BE3-A3E7-6D5BEEA58F35}</a:tableStyleId>
              </a:tblPr>
              <a:tblGrid>
                <a:gridCol w="8648302">
                  <a:extLst>
                    <a:ext uri="{9D8B030D-6E8A-4147-A177-3AD203B41FA5}">
                      <a16:colId xmlns:a16="http://schemas.microsoft.com/office/drawing/2014/main" val="20000"/>
                    </a:ext>
                  </a:extLst>
                </a:gridCol>
                <a:gridCol w="1718109">
                  <a:extLst>
                    <a:ext uri="{9D8B030D-6E8A-4147-A177-3AD203B41FA5}">
                      <a16:colId xmlns:a16="http://schemas.microsoft.com/office/drawing/2014/main" val="20001"/>
                    </a:ext>
                  </a:extLst>
                </a:gridCol>
              </a:tblGrid>
              <a:tr h="188791">
                <a:tc>
                  <a:txBody>
                    <a:bodyPr/>
                    <a:lstStyle/>
                    <a:p>
                      <a:r>
                        <a:rPr lang="en-US" dirty="0"/>
                        <a:t>Contents</a:t>
                      </a:r>
                    </a:p>
                  </a:txBody>
                  <a:tcPr/>
                </a:tc>
                <a:tc>
                  <a:txBody>
                    <a:bodyPr/>
                    <a:lstStyle/>
                    <a:p>
                      <a:r>
                        <a:rPr lang="en-US" dirty="0"/>
                        <a:t>Slides </a:t>
                      </a:r>
                    </a:p>
                  </a:txBody>
                  <a:tcPr/>
                </a:tc>
                <a:extLst>
                  <a:ext uri="{0D108BD9-81ED-4DB2-BD59-A6C34878D82A}">
                    <a16:rowId xmlns:a16="http://schemas.microsoft.com/office/drawing/2014/main" val="10000"/>
                  </a:ext>
                </a:extLst>
              </a:tr>
              <a:tr h="407036">
                <a:tc>
                  <a:txBody>
                    <a:bodyPr/>
                    <a:lstStyle/>
                    <a:p>
                      <a:r>
                        <a:rPr lang="en-GB" sz="1800" kern="1200" dirty="0" smtClean="0">
                          <a:solidFill>
                            <a:schemeClr val="dk1"/>
                          </a:solidFill>
                          <a:effectLst/>
                          <a:latin typeface="+mn-lt"/>
                          <a:ea typeface="+mn-ea"/>
                          <a:cs typeface="+mn-cs"/>
                        </a:rPr>
                        <a:t>Introduction</a:t>
                      </a:r>
                      <a:endParaRPr lang="en-GB" sz="1800" kern="1200" dirty="0">
                        <a:solidFill>
                          <a:schemeClr val="dk1"/>
                        </a:solidFill>
                        <a:effectLst/>
                        <a:latin typeface="+mn-lt"/>
                        <a:ea typeface="+mn-ea"/>
                        <a:cs typeface="+mn-cs"/>
                      </a:endParaRPr>
                    </a:p>
                  </a:txBody>
                  <a:tcPr/>
                </a:tc>
                <a:tc>
                  <a:txBody>
                    <a:bodyPr/>
                    <a:lstStyle/>
                    <a:p>
                      <a:r>
                        <a:rPr lang="en-US" dirty="0" smtClean="0"/>
                        <a:t>4</a:t>
                      </a:r>
                      <a:endParaRPr lang="en-US" dirty="0"/>
                    </a:p>
                  </a:txBody>
                  <a:tcPr/>
                </a:tc>
                <a:extLst>
                  <a:ext uri="{0D108BD9-81ED-4DB2-BD59-A6C34878D82A}">
                    <a16:rowId xmlns:a16="http://schemas.microsoft.com/office/drawing/2014/main" val="2030103033"/>
                  </a:ext>
                </a:extLst>
              </a:tr>
              <a:tr h="407036">
                <a:tc>
                  <a:txBody>
                    <a:bodyPr/>
                    <a:lstStyle/>
                    <a:p>
                      <a:r>
                        <a:rPr lang="en-US" sz="1800" kern="1200" dirty="0">
                          <a:solidFill>
                            <a:schemeClr val="dk1"/>
                          </a:solidFill>
                          <a:effectLst/>
                          <a:latin typeface="+mn-lt"/>
                          <a:ea typeface="+mn-ea"/>
                          <a:cs typeface="+mn-cs"/>
                        </a:rPr>
                        <a:t>International Finance Corporation Performance Standard 6 (IFC PS 6)</a:t>
                      </a:r>
                      <a:endParaRPr lang="en-GB" sz="1800" kern="1200" dirty="0">
                        <a:solidFill>
                          <a:schemeClr val="dk1"/>
                        </a:solidFill>
                        <a:effectLst/>
                        <a:latin typeface="+mn-lt"/>
                        <a:ea typeface="+mn-ea"/>
                        <a:cs typeface="+mn-cs"/>
                      </a:endParaRPr>
                    </a:p>
                  </a:txBody>
                  <a:tcPr/>
                </a:tc>
                <a:tc>
                  <a:txBody>
                    <a:bodyPr/>
                    <a:lstStyle/>
                    <a:p>
                      <a:r>
                        <a:rPr lang="en-US" dirty="0" smtClean="0"/>
                        <a:t>5-12</a:t>
                      </a:r>
                      <a:endParaRPr lang="en-US" dirty="0"/>
                    </a:p>
                  </a:txBody>
                  <a:tcPr/>
                </a:tc>
                <a:extLst>
                  <a:ext uri="{0D108BD9-81ED-4DB2-BD59-A6C34878D82A}">
                    <a16:rowId xmlns:a16="http://schemas.microsoft.com/office/drawing/2014/main" val="10001"/>
                  </a:ext>
                </a:extLst>
              </a:tr>
              <a:tr h="407036">
                <a:tc>
                  <a:txBody>
                    <a:bodyPr/>
                    <a:lstStyle/>
                    <a:p>
                      <a:r>
                        <a:rPr lang="en-US" sz="1800" kern="1200" dirty="0">
                          <a:solidFill>
                            <a:schemeClr val="dk1"/>
                          </a:solidFill>
                          <a:effectLst/>
                          <a:latin typeface="+mn-lt"/>
                          <a:ea typeface="+mn-ea"/>
                          <a:cs typeface="+mn-cs"/>
                        </a:rPr>
                        <a:t>World Bank Environmental and Social Standard 6</a:t>
                      </a:r>
                      <a:endParaRPr lang="en-GB" sz="1800" kern="1200" dirty="0">
                        <a:solidFill>
                          <a:schemeClr val="dk1"/>
                        </a:solidFill>
                        <a:effectLst/>
                        <a:latin typeface="+mn-lt"/>
                        <a:ea typeface="+mn-ea"/>
                        <a:cs typeface="+mn-cs"/>
                      </a:endParaRPr>
                    </a:p>
                  </a:txBody>
                  <a:tcPr/>
                </a:tc>
                <a:tc>
                  <a:txBody>
                    <a:bodyPr/>
                    <a:lstStyle/>
                    <a:p>
                      <a:r>
                        <a:rPr lang="en-US" dirty="0" smtClean="0"/>
                        <a:t>13-15</a:t>
                      </a:r>
                      <a:endParaRPr lang="en-US" dirty="0"/>
                    </a:p>
                  </a:txBody>
                  <a:tcPr/>
                </a:tc>
                <a:extLst>
                  <a:ext uri="{0D108BD9-81ED-4DB2-BD59-A6C34878D82A}">
                    <a16:rowId xmlns:a16="http://schemas.microsoft.com/office/drawing/2014/main" val="10002"/>
                  </a:ext>
                </a:extLst>
              </a:tr>
              <a:tr h="407036">
                <a:tc>
                  <a:txBody>
                    <a:bodyPr/>
                    <a:lstStyle/>
                    <a:p>
                      <a:r>
                        <a:rPr lang="en-US" sz="1800" kern="1200" dirty="0">
                          <a:solidFill>
                            <a:schemeClr val="dk1"/>
                          </a:solidFill>
                          <a:effectLst/>
                          <a:latin typeface="+mn-lt"/>
                          <a:ea typeface="+mn-ea"/>
                          <a:cs typeface="+mn-cs"/>
                        </a:rPr>
                        <a:t>BBOP Principles, Standard and resources</a:t>
                      </a:r>
                      <a:endParaRPr lang="en-GB" sz="1800" kern="1200" dirty="0">
                        <a:solidFill>
                          <a:schemeClr val="dk1"/>
                        </a:solidFill>
                        <a:effectLst/>
                        <a:latin typeface="+mn-lt"/>
                        <a:ea typeface="+mn-ea"/>
                        <a:cs typeface="+mn-cs"/>
                      </a:endParaRPr>
                    </a:p>
                  </a:txBody>
                  <a:tcPr/>
                </a:tc>
                <a:tc>
                  <a:txBody>
                    <a:bodyPr/>
                    <a:lstStyle/>
                    <a:p>
                      <a:r>
                        <a:rPr lang="en-US" dirty="0" smtClean="0"/>
                        <a:t>16-33</a:t>
                      </a:r>
                      <a:endParaRPr lang="en-US" dirty="0"/>
                    </a:p>
                  </a:txBody>
                  <a:tcPr/>
                </a:tc>
                <a:extLst>
                  <a:ext uri="{0D108BD9-81ED-4DB2-BD59-A6C34878D82A}">
                    <a16:rowId xmlns:a16="http://schemas.microsoft.com/office/drawing/2014/main" val="10003"/>
                  </a:ext>
                </a:extLst>
              </a:tr>
              <a:tr h="407036">
                <a:tc>
                  <a:txBody>
                    <a:bodyPr/>
                    <a:lstStyle/>
                    <a:p>
                      <a:r>
                        <a:rPr lang="en-US" sz="1800" kern="1200" dirty="0">
                          <a:solidFill>
                            <a:schemeClr val="dk1"/>
                          </a:solidFill>
                          <a:effectLst/>
                          <a:latin typeface="+mn-lt"/>
                          <a:ea typeface="+mn-ea"/>
                          <a:cs typeface="+mn-cs"/>
                        </a:rPr>
                        <a:t>IUCN Policy on Biodiversity Offsets</a:t>
                      </a:r>
                      <a:endParaRPr lang="en-GB" sz="1800" kern="1200" dirty="0">
                        <a:solidFill>
                          <a:schemeClr val="dk1"/>
                        </a:solidFill>
                        <a:effectLst/>
                        <a:latin typeface="+mn-lt"/>
                        <a:ea typeface="+mn-ea"/>
                        <a:cs typeface="+mn-cs"/>
                      </a:endParaRPr>
                    </a:p>
                  </a:txBody>
                  <a:tcPr/>
                </a:tc>
                <a:tc>
                  <a:txBody>
                    <a:bodyPr/>
                    <a:lstStyle/>
                    <a:p>
                      <a:r>
                        <a:rPr lang="en-US" dirty="0" smtClean="0"/>
                        <a:t>34-37</a:t>
                      </a:r>
                      <a:endParaRPr lang="en-US" dirty="0"/>
                    </a:p>
                  </a:txBody>
                  <a:tcPr/>
                </a:tc>
                <a:extLst>
                  <a:ext uri="{0D108BD9-81ED-4DB2-BD59-A6C34878D82A}">
                    <a16:rowId xmlns:a16="http://schemas.microsoft.com/office/drawing/2014/main" val="10004"/>
                  </a:ext>
                </a:extLst>
              </a:tr>
              <a:tr h="407036">
                <a:tc>
                  <a:txBody>
                    <a:bodyPr/>
                    <a:lstStyle/>
                    <a:p>
                      <a:r>
                        <a:rPr lang="en-US" dirty="0"/>
                        <a:t>Take home messages</a:t>
                      </a:r>
                    </a:p>
                  </a:txBody>
                  <a:tcPr/>
                </a:tc>
                <a:tc>
                  <a:txBody>
                    <a:bodyPr/>
                    <a:lstStyle/>
                    <a:p>
                      <a:r>
                        <a:rPr lang="en-US" dirty="0" smtClean="0"/>
                        <a:t>38</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0619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ChangeArrowheads="1"/>
          </p:cNvSpPr>
          <p:nvPr/>
        </p:nvSpPr>
        <p:spPr bwMode="auto">
          <a:xfrm>
            <a:off x="474461" y="1523999"/>
            <a:ext cx="6138520" cy="5257800"/>
          </a:xfrm>
          <a:prstGeom prst="rect">
            <a:avLst/>
          </a:prstGeom>
          <a:noFill/>
          <a:ln w="9525">
            <a:noFill/>
            <a:miter lim="800000"/>
            <a:headEnd/>
            <a:tailEnd/>
          </a:ln>
        </p:spPr>
        <p:txBody>
          <a:bodyPr/>
          <a:lstStyle/>
          <a:p>
            <a:pPr marL="363538" indent="-363538" eaLnBrk="0" hangingPunct="0">
              <a:lnSpc>
                <a:spcPct val="105000"/>
              </a:lnSpc>
              <a:spcBef>
                <a:spcPct val="20000"/>
              </a:spcBef>
            </a:pPr>
            <a:r>
              <a:rPr lang="en-GB" sz="2000" b="1" i="1" dirty="0">
                <a:solidFill>
                  <a:schemeClr val="accent6"/>
                </a:solidFill>
              </a:rPr>
              <a:t>9.  Transparency:   </a:t>
            </a:r>
            <a:r>
              <a:rPr lang="en-GB" sz="2000" dirty="0"/>
              <a:t>The design and implementation of a biodiversity offset, and communication of their results to the public, should be undertaken in a transparent and timely manner. </a:t>
            </a:r>
          </a:p>
          <a:p>
            <a:pPr marL="363538" indent="-363538" eaLnBrk="0" hangingPunct="0">
              <a:lnSpc>
                <a:spcPct val="105000"/>
              </a:lnSpc>
              <a:spcBef>
                <a:spcPct val="20000"/>
              </a:spcBef>
            </a:pPr>
            <a:r>
              <a:rPr lang="en-GB" sz="2000" dirty="0"/>
              <a:t> </a:t>
            </a:r>
          </a:p>
          <a:p>
            <a:pPr marL="363538" indent="-363538" eaLnBrk="0" hangingPunct="0">
              <a:lnSpc>
                <a:spcPct val="105000"/>
              </a:lnSpc>
              <a:spcBef>
                <a:spcPct val="20000"/>
              </a:spcBef>
            </a:pPr>
            <a:r>
              <a:rPr lang="en-GB" sz="2000" b="1" i="1" dirty="0">
                <a:solidFill>
                  <a:schemeClr val="accent6"/>
                </a:solidFill>
              </a:rPr>
              <a:t>10. Science and traditional knowledge:   </a:t>
            </a:r>
            <a:r>
              <a:rPr lang="en-GB" sz="2000" dirty="0"/>
              <a:t>The design and implementation of a biodiversity offset should be a documented process informed by sound science, including an appropriate consideration of traditional knowledge.</a:t>
            </a:r>
            <a:endParaRPr lang="en-GB" sz="2000" dirty="0">
              <a:solidFill>
                <a:schemeClr val="accent2"/>
              </a:solidFill>
            </a:endParaRPr>
          </a:p>
        </p:txBody>
      </p:sp>
      <p:sp>
        <p:nvSpPr>
          <p:cNvPr id="36867" name="Text Box 7"/>
          <p:cNvSpPr txBox="1">
            <a:spLocks noChangeArrowheads="1"/>
          </p:cNvSpPr>
          <p:nvPr/>
        </p:nvSpPr>
        <p:spPr bwMode="auto">
          <a:xfrm>
            <a:off x="1524000" y="111920"/>
            <a:ext cx="9144000" cy="534987"/>
          </a:xfrm>
          <a:prstGeom prst="rect">
            <a:avLst/>
          </a:prstGeom>
          <a:noFill/>
          <a:ln w="9525">
            <a:noFill/>
            <a:miter lim="800000"/>
            <a:headEnd/>
            <a:tailEnd/>
          </a:ln>
        </p:spPr>
        <p:txBody>
          <a:bodyPr>
            <a:spAutoFit/>
          </a:bodyPr>
          <a:lstStyle/>
          <a:p>
            <a:pPr algn="ctr" eaLnBrk="0" hangingPunct="0">
              <a:lnSpc>
                <a:spcPct val="90000"/>
              </a:lnSpc>
            </a:pPr>
            <a:r>
              <a:rPr lang="en-US" sz="3200" dirty="0">
                <a:solidFill>
                  <a:schemeClr val="bg1"/>
                </a:solidFill>
              </a:rPr>
              <a:t>BBOP Principles</a:t>
            </a:r>
          </a:p>
        </p:txBody>
      </p:sp>
      <p:sp>
        <p:nvSpPr>
          <p:cNvPr id="7" name="Rectangle 2"/>
          <p:cNvSpPr>
            <a:spLocks noChangeArrowheads="1"/>
          </p:cNvSpPr>
          <p:nvPr/>
        </p:nvSpPr>
        <p:spPr bwMode="auto">
          <a:xfrm rot="10800000" flipV="1">
            <a:off x="5410200" y="3048000"/>
            <a:ext cx="9144000" cy="2209800"/>
          </a:xfrm>
          <a:prstGeom prst="rect">
            <a:avLst/>
          </a:prstGeom>
          <a:noFill/>
          <a:ln w="9525">
            <a:noFill/>
            <a:miter lim="800000"/>
            <a:headEnd/>
            <a:tailEnd/>
          </a:ln>
        </p:spPr>
        <p:txBody>
          <a:bodyPr/>
          <a:lstStyle/>
          <a:p>
            <a:pPr marL="363538" lvl="1" eaLnBrk="0" hangingPunct="0">
              <a:spcBef>
                <a:spcPct val="20000"/>
              </a:spcBef>
            </a:pPr>
            <a:endParaRPr lang="en-GB">
              <a:solidFill>
                <a:schemeClr val="accent2"/>
              </a:solidFill>
            </a:endParaRPr>
          </a:p>
        </p:txBody>
      </p:sp>
      <p:pic>
        <p:nvPicPr>
          <p:cNvPr id="8" name="Picture 4" descr="cact"/>
          <p:cNvPicPr>
            <a:picLocks noGrp="1" noChangeAspect="1" noChangeArrowheads="1"/>
          </p:cNvPicPr>
          <p:nvPr>
            <p:ph sz="quarter" idx="4294967295"/>
          </p:nvPr>
        </p:nvPicPr>
        <p:blipFill>
          <a:blip r:embed="rId3" cstate="print"/>
          <a:srcRect/>
          <a:stretch>
            <a:fillRect/>
          </a:stretch>
        </p:blipFill>
        <p:spPr>
          <a:xfrm>
            <a:off x="8386764" y="990600"/>
            <a:ext cx="2281237" cy="1905000"/>
          </a:xfrm>
        </p:spPr>
      </p:pic>
      <p:pic>
        <p:nvPicPr>
          <p:cNvPr id="9" name="Picture 11" descr="Africa 065"/>
          <p:cNvPicPr>
            <a:picLocks noChangeAspect="1" noChangeArrowheads="1"/>
          </p:cNvPicPr>
          <p:nvPr/>
        </p:nvPicPr>
        <p:blipFill>
          <a:blip r:embed="rId4" cstate="print"/>
          <a:srcRect/>
          <a:stretch>
            <a:fillRect/>
          </a:stretch>
        </p:blipFill>
        <p:spPr bwMode="auto">
          <a:xfrm>
            <a:off x="7115176" y="4919664"/>
            <a:ext cx="3552825" cy="1938337"/>
          </a:xfrm>
          <a:prstGeom prst="rect">
            <a:avLst/>
          </a:prstGeom>
          <a:noFill/>
          <a:ln w="9525">
            <a:noFill/>
            <a:miter lim="800000"/>
            <a:headEnd/>
            <a:tailEnd/>
          </a:ln>
        </p:spPr>
      </p:pic>
      <p:pic>
        <p:nvPicPr>
          <p:cNvPr id="36871" name="Picture 8" descr="DSC00091"/>
          <p:cNvPicPr>
            <a:picLocks noChangeAspect="1" noChangeArrowheads="1"/>
          </p:cNvPicPr>
          <p:nvPr/>
        </p:nvPicPr>
        <p:blipFill>
          <a:blip r:embed="rId5" cstate="print"/>
          <a:srcRect/>
          <a:stretch>
            <a:fillRect/>
          </a:stretch>
        </p:blipFill>
        <p:spPr bwMode="auto">
          <a:xfrm>
            <a:off x="7735888" y="2895600"/>
            <a:ext cx="2932112" cy="2057400"/>
          </a:xfrm>
          <a:prstGeom prst="rect">
            <a:avLst/>
          </a:prstGeom>
          <a:noFill/>
          <a:ln w="9525">
            <a:noFill/>
            <a:miter lim="800000"/>
            <a:headEnd/>
            <a:tailEnd/>
          </a:ln>
        </p:spPr>
      </p:pic>
    </p:spTree>
    <p:extLst>
      <p:ext uri="{BB962C8B-B14F-4D97-AF65-F5344CB8AC3E}">
        <p14:creationId xmlns:p14="http://schemas.microsoft.com/office/powerpoint/2010/main" val="361851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0557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005570">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005570">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nodePh="1">
                                  <p:stCondLst>
                                    <p:cond delay="0"/>
                                  </p:stCondLst>
                                  <p:endCondLst>
                                    <p:cond evt="begin" delay="0">
                                      <p:tn val="26"/>
                                    </p:cond>
                                  </p:endCondLst>
                                  <p:childTnLst>
                                    <p:set>
                                      <p:cBhvr>
                                        <p:cTn id="27"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0" grpId="0" build="p" autoUpdateAnimBg="0"/>
      <p:bldP spid="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6"/>
          <p:cNvSpPr txBox="1">
            <a:spLocks noChangeArrowheads="1"/>
          </p:cNvSpPr>
          <p:nvPr/>
        </p:nvSpPr>
        <p:spPr bwMode="auto">
          <a:xfrm>
            <a:off x="1566863" y="138113"/>
            <a:ext cx="9144000" cy="480131"/>
          </a:xfrm>
          <a:prstGeom prst="rect">
            <a:avLst/>
          </a:prstGeom>
          <a:noFill/>
          <a:ln w="9525">
            <a:noFill/>
            <a:miter lim="800000"/>
            <a:headEnd/>
            <a:tailEnd/>
          </a:ln>
        </p:spPr>
        <p:txBody>
          <a:bodyPr>
            <a:spAutoFit/>
          </a:bodyPr>
          <a:lstStyle/>
          <a:p>
            <a:pPr algn="ctr" eaLnBrk="0" hangingPunct="0">
              <a:lnSpc>
                <a:spcPct val="90000"/>
              </a:lnSpc>
            </a:pPr>
            <a:r>
              <a:rPr lang="en-US" sz="2800" dirty="0">
                <a:solidFill>
                  <a:schemeClr val="bg1"/>
                </a:solidFill>
                <a:latin typeface="Calibri" pitchFamily="34" charset="0"/>
                <a:ea typeface="MS PGothic" pitchFamily="34" charset="-128"/>
                <a:cs typeface="Calibri" pitchFamily="34" charset="0"/>
              </a:rPr>
              <a:t>BBOP Standard on Biodiversity Offsets</a:t>
            </a:r>
          </a:p>
        </p:txBody>
      </p:sp>
      <p:sp>
        <p:nvSpPr>
          <p:cNvPr id="9" name="Rectangle 2"/>
          <p:cNvSpPr txBox="1">
            <a:spLocks noChangeArrowheads="1"/>
          </p:cNvSpPr>
          <p:nvPr/>
        </p:nvSpPr>
        <p:spPr bwMode="auto">
          <a:xfrm>
            <a:off x="647122" y="2357574"/>
            <a:ext cx="5238382" cy="3794125"/>
          </a:xfrm>
          <a:prstGeom prst="rect">
            <a:avLst/>
          </a:prstGeom>
          <a:noFill/>
          <a:ln w="9525">
            <a:noFill/>
            <a:miter lim="800000"/>
            <a:headEnd/>
            <a:tailEnd/>
          </a:ln>
        </p:spPr>
        <p:txBody>
          <a:bodyPr/>
          <a:lstStyle/>
          <a:p>
            <a:pPr marL="1422400" indent="-1131888" eaLnBrk="0" hangingPunct="0">
              <a:spcAft>
                <a:spcPts val="1200"/>
              </a:spcAft>
              <a:defRPr/>
            </a:pPr>
            <a:r>
              <a:rPr lang="en-US" kern="0" dirty="0"/>
              <a:t>Principles:</a:t>
            </a:r>
          </a:p>
          <a:p>
            <a:pPr marL="1422400" indent="-1131888" eaLnBrk="0" hangingPunct="0">
              <a:spcAft>
                <a:spcPts val="1200"/>
              </a:spcAft>
              <a:defRPr/>
            </a:pPr>
            <a:r>
              <a:rPr lang="en-GB" dirty="0"/>
              <a:t>Criteria:</a:t>
            </a:r>
          </a:p>
          <a:p>
            <a:pPr marL="1422400" indent="-1131888" eaLnBrk="0" hangingPunct="0">
              <a:spcAft>
                <a:spcPts val="1200"/>
              </a:spcAft>
              <a:defRPr/>
            </a:pPr>
            <a:r>
              <a:rPr lang="en-GB" dirty="0"/>
              <a:t>Indicators:</a:t>
            </a:r>
          </a:p>
          <a:p>
            <a:pPr marL="1422400" indent="-1131888" eaLnBrk="0" hangingPunct="0">
              <a:defRPr/>
            </a:pPr>
            <a:endParaRPr lang="en-GB" sz="800" dirty="0"/>
          </a:p>
          <a:p>
            <a:pPr marL="1422400" indent="-1131888" eaLnBrk="0" hangingPunct="0">
              <a:defRPr/>
            </a:pPr>
            <a:endParaRPr lang="en-GB" sz="1000" dirty="0"/>
          </a:p>
          <a:p>
            <a:pPr marL="1422400" indent="-1131888" eaLnBrk="0" hangingPunct="0">
              <a:defRPr/>
            </a:pPr>
            <a:r>
              <a:rPr lang="en-GB" dirty="0">
                <a:solidFill>
                  <a:srgbClr val="77933C"/>
                </a:solidFill>
                <a:latin typeface="Calibri" pitchFamily="34" charset="0"/>
                <a:cs typeface="Calibri" pitchFamily="34" charset="0"/>
              </a:rPr>
              <a:t>Guidance Notes:</a:t>
            </a:r>
          </a:p>
          <a:p>
            <a:pPr marL="342900" indent="-342900" eaLnBrk="0" hangingPunct="0">
              <a:defRPr/>
            </a:pPr>
            <a:endParaRPr lang="en-GB" sz="1000" kern="0" dirty="0">
              <a:solidFill>
                <a:srgbClr val="77933C"/>
              </a:solidFill>
              <a:latin typeface="Calibri" pitchFamily="34" charset="0"/>
              <a:cs typeface="Calibri" pitchFamily="34" charset="0"/>
            </a:endParaRPr>
          </a:p>
          <a:p>
            <a:pPr marL="290513" indent="-290513" eaLnBrk="0" hangingPunct="0">
              <a:spcAft>
                <a:spcPts val="600"/>
              </a:spcAft>
              <a:buFont typeface="Arial" pitchFamily="34" charset="0"/>
              <a:buChar char="•"/>
              <a:defRPr/>
            </a:pPr>
            <a:r>
              <a:rPr lang="en-GB" dirty="0">
                <a:solidFill>
                  <a:srgbClr val="77933C"/>
                </a:solidFill>
                <a:latin typeface="Calibri" pitchFamily="34" charset="0"/>
                <a:cs typeface="Calibri" pitchFamily="34" charset="0"/>
              </a:rPr>
              <a:t>Interpretation of Indicator</a:t>
            </a:r>
          </a:p>
          <a:p>
            <a:pPr marL="290513" indent="-290513" eaLnBrk="0" hangingPunct="0">
              <a:spcAft>
                <a:spcPts val="600"/>
              </a:spcAft>
              <a:buFont typeface="Arial" pitchFamily="34" charset="0"/>
              <a:buChar char="•"/>
              <a:defRPr/>
            </a:pPr>
            <a:r>
              <a:rPr lang="en-GB" dirty="0">
                <a:solidFill>
                  <a:srgbClr val="77933C"/>
                </a:solidFill>
                <a:latin typeface="Calibri" pitchFamily="34" charset="0"/>
                <a:cs typeface="Calibri" pitchFamily="34" charset="0"/>
              </a:rPr>
              <a:t>Key questions</a:t>
            </a:r>
          </a:p>
          <a:p>
            <a:pPr marL="290513" indent="-290513" eaLnBrk="0" hangingPunct="0">
              <a:spcAft>
                <a:spcPts val="600"/>
              </a:spcAft>
              <a:buFont typeface="Arial" pitchFamily="34" charset="0"/>
              <a:buChar char="•"/>
              <a:defRPr/>
            </a:pPr>
            <a:r>
              <a:rPr lang="en-GB" dirty="0">
                <a:solidFill>
                  <a:srgbClr val="77933C"/>
                </a:solidFill>
                <a:latin typeface="Calibri" pitchFamily="34" charset="0"/>
                <a:cs typeface="Calibri" pitchFamily="34" charset="0"/>
              </a:rPr>
              <a:t>Conformance requirements</a:t>
            </a:r>
          </a:p>
          <a:p>
            <a:pPr marL="290513" indent="-290513" eaLnBrk="0" hangingPunct="0">
              <a:spcAft>
                <a:spcPts val="600"/>
              </a:spcAft>
              <a:buFont typeface="Arial" pitchFamily="34" charset="0"/>
              <a:buChar char="•"/>
              <a:defRPr/>
            </a:pPr>
            <a:r>
              <a:rPr lang="en-GB" dirty="0">
                <a:solidFill>
                  <a:srgbClr val="77933C"/>
                </a:solidFill>
                <a:latin typeface="Calibri" pitchFamily="34" charset="0"/>
                <a:cs typeface="Calibri" pitchFamily="34" charset="0"/>
              </a:rPr>
              <a:t>Possible causes of non-conformance</a:t>
            </a:r>
          </a:p>
          <a:p>
            <a:pPr eaLnBrk="0" hangingPunct="0">
              <a:spcAft>
                <a:spcPts val="600"/>
              </a:spcAft>
              <a:defRPr/>
            </a:pPr>
            <a:endParaRPr lang="en-GB" dirty="0"/>
          </a:p>
          <a:p>
            <a:pPr eaLnBrk="0" hangingPunct="0">
              <a:spcAft>
                <a:spcPts val="600"/>
              </a:spcAft>
              <a:defRPr/>
            </a:pPr>
            <a:endParaRPr lang="en-US" dirty="0"/>
          </a:p>
          <a:p>
            <a:pPr eaLnBrk="0" hangingPunct="0">
              <a:defRPr/>
            </a:pPr>
            <a:endParaRPr lang="en-GB" dirty="0"/>
          </a:p>
          <a:p>
            <a:pPr marL="342900" indent="-342900" eaLnBrk="0" hangingPunct="0">
              <a:defRPr/>
            </a:pPr>
            <a:endParaRPr lang="en-US" kern="0" dirty="0"/>
          </a:p>
        </p:txBody>
      </p:sp>
      <p:sp>
        <p:nvSpPr>
          <p:cNvPr id="11" name="Rectangle 2"/>
          <p:cNvSpPr txBox="1">
            <a:spLocks noChangeArrowheads="1"/>
          </p:cNvSpPr>
          <p:nvPr/>
        </p:nvSpPr>
        <p:spPr bwMode="auto">
          <a:xfrm>
            <a:off x="2475558" y="2357573"/>
            <a:ext cx="7399882" cy="1338262"/>
          </a:xfrm>
          <a:prstGeom prst="rect">
            <a:avLst/>
          </a:prstGeom>
          <a:noFill/>
          <a:ln w="9525">
            <a:noFill/>
            <a:miter lim="800000"/>
            <a:headEnd/>
            <a:tailEnd/>
          </a:ln>
        </p:spPr>
        <p:txBody>
          <a:bodyPr/>
          <a:lstStyle/>
          <a:p>
            <a:pPr eaLnBrk="0" hangingPunct="0">
              <a:spcAft>
                <a:spcPts val="1200"/>
              </a:spcAft>
              <a:defRPr/>
            </a:pPr>
            <a:r>
              <a:rPr lang="en-GB" dirty="0"/>
              <a:t>Fundamental statements about a desired outcome.</a:t>
            </a:r>
          </a:p>
          <a:p>
            <a:pPr eaLnBrk="0" hangingPunct="0">
              <a:spcAft>
                <a:spcPts val="1200"/>
              </a:spcAft>
              <a:defRPr/>
            </a:pPr>
            <a:r>
              <a:rPr lang="en-GB" dirty="0"/>
              <a:t>The conditions that need to be met to comply with a Principle.</a:t>
            </a:r>
          </a:p>
          <a:p>
            <a:pPr eaLnBrk="0" hangingPunct="0">
              <a:spcAft>
                <a:spcPts val="1200"/>
              </a:spcAft>
              <a:defRPr/>
            </a:pPr>
            <a:r>
              <a:rPr lang="en-GB" dirty="0"/>
              <a:t>Measurable states to tell whether or not a particular Criterion has been met.</a:t>
            </a:r>
          </a:p>
          <a:p>
            <a:pPr marL="342900" indent="-342900" eaLnBrk="0" hangingPunct="0">
              <a:defRPr/>
            </a:pPr>
            <a:endParaRPr lang="en-US" kern="0" dirty="0"/>
          </a:p>
        </p:txBody>
      </p:sp>
      <p:sp>
        <p:nvSpPr>
          <p:cNvPr id="7" name="Rectangle 2"/>
          <p:cNvSpPr txBox="1">
            <a:spLocks noChangeArrowheads="1"/>
          </p:cNvSpPr>
          <p:nvPr/>
        </p:nvSpPr>
        <p:spPr bwMode="auto">
          <a:xfrm>
            <a:off x="4710927" y="4419418"/>
            <a:ext cx="4252912" cy="1338262"/>
          </a:xfrm>
          <a:prstGeom prst="rect">
            <a:avLst/>
          </a:prstGeom>
          <a:noFill/>
          <a:ln w="9525">
            <a:noFill/>
            <a:miter lim="800000"/>
            <a:headEnd/>
            <a:tailEnd/>
          </a:ln>
        </p:spPr>
        <p:txBody>
          <a:bodyPr/>
          <a:lstStyle/>
          <a:p>
            <a:pPr eaLnBrk="0" hangingPunct="0">
              <a:spcAft>
                <a:spcPts val="600"/>
              </a:spcAft>
            </a:pPr>
            <a:r>
              <a:rPr lang="en-US" dirty="0">
                <a:solidFill>
                  <a:srgbClr val="22228B"/>
                </a:solidFill>
                <a:latin typeface="Calibri" pitchFamily="34" charset="0"/>
                <a:ea typeface="MS PGothic" pitchFamily="34" charset="-128"/>
                <a:cs typeface="Calibri" pitchFamily="34" charset="0"/>
              </a:rPr>
              <a:t>…. Explains terms, concepts</a:t>
            </a:r>
          </a:p>
          <a:p>
            <a:pPr eaLnBrk="0" hangingPunct="0">
              <a:spcAft>
                <a:spcPts val="600"/>
              </a:spcAft>
            </a:pPr>
            <a:r>
              <a:rPr lang="en-US" dirty="0">
                <a:solidFill>
                  <a:srgbClr val="22228B"/>
                </a:solidFill>
                <a:latin typeface="Calibri" pitchFamily="34" charset="0"/>
                <a:ea typeface="MS PGothic" pitchFamily="34" charset="-128"/>
                <a:cs typeface="Calibri" pitchFamily="34" charset="0"/>
              </a:rPr>
              <a:t>…. What assessor needs to answer</a:t>
            </a:r>
          </a:p>
          <a:p>
            <a:pPr eaLnBrk="0" hangingPunct="0">
              <a:spcAft>
                <a:spcPts val="600"/>
              </a:spcAft>
            </a:pPr>
            <a:r>
              <a:rPr lang="en-US" dirty="0">
                <a:solidFill>
                  <a:srgbClr val="22228B"/>
                </a:solidFill>
                <a:latin typeface="Calibri" pitchFamily="34" charset="0"/>
                <a:ea typeface="MS PGothic" pitchFamily="34" charset="-128"/>
                <a:cs typeface="Calibri" pitchFamily="34" charset="0"/>
              </a:rPr>
              <a:t>…. To meet the standard</a:t>
            </a:r>
          </a:p>
          <a:p>
            <a:pPr eaLnBrk="0" hangingPunct="0">
              <a:spcAft>
                <a:spcPts val="600"/>
              </a:spcAft>
            </a:pPr>
            <a:r>
              <a:rPr lang="en-US" dirty="0">
                <a:solidFill>
                  <a:srgbClr val="22228B"/>
                </a:solidFill>
                <a:latin typeface="Calibri" pitchFamily="34" charset="0"/>
                <a:ea typeface="MS PGothic" pitchFamily="34" charset="-128"/>
                <a:cs typeface="Calibri" pitchFamily="34" charset="0"/>
              </a:rPr>
              <a:t>…. Examples of not meeting the standard</a:t>
            </a:r>
            <a:endParaRPr lang="en-GB" dirty="0">
              <a:solidFill>
                <a:srgbClr val="22228B"/>
              </a:solidFill>
              <a:latin typeface="Calibri" pitchFamily="34" charset="0"/>
              <a:ea typeface="MS PGothic" pitchFamily="34" charset="-128"/>
              <a:cs typeface="Calibri" pitchFamily="34" charset="0"/>
            </a:endParaRPr>
          </a:p>
          <a:p>
            <a:pPr eaLnBrk="0" hangingPunct="0">
              <a:spcBef>
                <a:spcPct val="20000"/>
              </a:spcBef>
            </a:pPr>
            <a:endParaRPr lang="en-US" dirty="0">
              <a:latin typeface="Calibri" pitchFamily="34" charset="0"/>
              <a:ea typeface="MS PGothic" pitchFamily="34" charset="-128"/>
              <a:cs typeface="Calibri" pitchFamily="34" charset="0"/>
            </a:endParaRPr>
          </a:p>
          <a:p>
            <a:pPr eaLnBrk="0" hangingPunct="0">
              <a:spcBef>
                <a:spcPct val="20000"/>
              </a:spcBef>
            </a:pPr>
            <a:endParaRPr lang="en-GB" sz="2000" dirty="0">
              <a:ea typeface="MS PGothic" pitchFamily="34" charset="-128"/>
              <a:cs typeface="Calibri" pitchFamily="34" charset="0"/>
            </a:endParaRPr>
          </a:p>
          <a:p>
            <a:pPr eaLnBrk="0" hangingPunct="0">
              <a:spcBef>
                <a:spcPct val="20000"/>
              </a:spcBef>
            </a:pPr>
            <a:endParaRPr lang="en-US" sz="2000" dirty="0">
              <a:ea typeface="MS PGothic" pitchFamily="34" charset="-128"/>
              <a:cs typeface="Calibri" pitchFamily="34" charset="0"/>
            </a:endParaRPr>
          </a:p>
        </p:txBody>
      </p:sp>
      <p:sp>
        <p:nvSpPr>
          <p:cNvPr id="13" name="Rectangle 2"/>
          <p:cNvSpPr txBox="1">
            <a:spLocks noChangeArrowheads="1"/>
          </p:cNvSpPr>
          <p:nvPr/>
        </p:nvSpPr>
        <p:spPr bwMode="auto">
          <a:xfrm>
            <a:off x="843672" y="1100320"/>
            <a:ext cx="7259630" cy="1036787"/>
          </a:xfrm>
          <a:prstGeom prst="rect">
            <a:avLst/>
          </a:prstGeom>
          <a:noFill/>
          <a:ln w="9525">
            <a:noFill/>
            <a:miter lim="800000"/>
            <a:headEnd/>
            <a:tailEnd/>
          </a:ln>
        </p:spPr>
        <p:txBody>
          <a:bodyPr/>
          <a:lstStyle/>
          <a:p>
            <a:pPr eaLnBrk="0" hangingPunct="0">
              <a:spcBef>
                <a:spcPts val="1800"/>
              </a:spcBef>
              <a:defRPr/>
            </a:pPr>
            <a:r>
              <a:rPr lang="en-GB" sz="2200" dirty="0">
                <a:ea typeface="MS PGothic" pitchFamily="34" charset="-128"/>
              </a:rPr>
              <a:t>To help </a:t>
            </a:r>
            <a:r>
              <a:rPr lang="en-GB" sz="2200" dirty="0">
                <a:solidFill>
                  <a:srgbClr val="0070C0"/>
                </a:solidFill>
                <a:ea typeface="MS PGothic" pitchFamily="34" charset="-128"/>
              </a:rPr>
              <a:t>auditors</a:t>
            </a:r>
            <a:r>
              <a:rPr lang="en-GB" sz="2200" dirty="0">
                <a:ea typeface="MS PGothic" pitchFamily="34" charset="-128"/>
              </a:rPr>
              <a:t> assess conformance with the BBOP standard.   </a:t>
            </a:r>
          </a:p>
          <a:p>
            <a:pPr eaLnBrk="0" hangingPunct="0">
              <a:spcBef>
                <a:spcPts val="1800"/>
              </a:spcBef>
              <a:defRPr/>
            </a:pPr>
            <a:r>
              <a:rPr lang="en-GB" sz="2200" dirty="0">
                <a:ea typeface="MS PGothic" pitchFamily="34" charset="-128"/>
              </a:rPr>
              <a:t>To help </a:t>
            </a:r>
            <a:r>
              <a:rPr lang="en-GB" sz="2200" dirty="0">
                <a:solidFill>
                  <a:srgbClr val="0070C0"/>
                </a:solidFill>
                <a:ea typeface="MS PGothic" pitchFamily="34" charset="-128"/>
              </a:rPr>
              <a:t>companies</a:t>
            </a:r>
            <a:r>
              <a:rPr lang="en-GB" sz="2200" dirty="0">
                <a:ea typeface="MS PGothic" pitchFamily="34" charset="-128"/>
              </a:rPr>
              <a:t> design &amp; implement offsets.</a:t>
            </a:r>
          </a:p>
          <a:p>
            <a:pPr marL="342900" indent="-342900" eaLnBrk="0" hangingPunct="0">
              <a:spcBef>
                <a:spcPct val="20000"/>
              </a:spcBef>
              <a:defRPr/>
            </a:pPr>
            <a:endParaRPr lang="en-GB" sz="2000" kern="0" dirty="0"/>
          </a:p>
        </p:txBody>
      </p:sp>
      <p:pic>
        <p:nvPicPr>
          <p:cNvPr id="73738" name="Picture 3"/>
          <p:cNvPicPr>
            <a:picLocks noChangeAspect="1" noChangeArrowheads="1"/>
          </p:cNvPicPr>
          <p:nvPr/>
        </p:nvPicPr>
        <p:blipFill>
          <a:blip r:embed="rId3" cstate="print"/>
          <a:srcRect/>
          <a:stretch>
            <a:fillRect/>
          </a:stretch>
        </p:blipFill>
        <p:spPr bwMode="auto">
          <a:xfrm>
            <a:off x="9875440" y="3734233"/>
            <a:ext cx="1789112" cy="2319337"/>
          </a:xfrm>
          <a:prstGeom prst="rect">
            <a:avLst/>
          </a:prstGeom>
          <a:noFill/>
          <a:ln w="9525">
            <a:noFill/>
            <a:miter lim="800000"/>
            <a:headEnd/>
            <a:tailEnd/>
          </a:ln>
        </p:spPr>
      </p:pic>
      <p:sp>
        <p:nvSpPr>
          <p:cNvPr id="73739" name="Rectangle 14"/>
          <p:cNvSpPr>
            <a:spLocks noChangeArrowheads="1"/>
          </p:cNvSpPr>
          <p:nvPr/>
        </p:nvSpPr>
        <p:spPr bwMode="auto">
          <a:xfrm>
            <a:off x="9875440" y="3734232"/>
            <a:ext cx="1789112" cy="2319337"/>
          </a:xfrm>
          <a:prstGeom prst="rect">
            <a:avLst/>
          </a:prstGeom>
          <a:noFill/>
          <a:ln w="28575" algn="ctr">
            <a:solidFill>
              <a:schemeClr val="tx1"/>
            </a:solidFill>
            <a:round/>
            <a:headEnd/>
            <a:tailEnd/>
          </a:ln>
        </p:spPr>
        <p:txBody>
          <a:bodyPr/>
          <a:lstStyle/>
          <a:p>
            <a:pPr eaLnBrk="0" hangingPunct="0">
              <a:lnSpc>
                <a:spcPct val="105000"/>
              </a:lnSpc>
              <a:spcBef>
                <a:spcPct val="20000"/>
              </a:spcBef>
            </a:pPr>
            <a:endParaRPr lang="en-GB"/>
          </a:p>
        </p:txBody>
      </p:sp>
    </p:spTree>
    <p:extLst>
      <p:ext uri="{BB962C8B-B14F-4D97-AF65-F5344CB8AC3E}">
        <p14:creationId xmlns:p14="http://schemas.microsoft.com/office/powerpoint/2010/main" val="101589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1"/>
          <p:cNvSpPr txBox="1">
            <a:spLocks noChangeArrowheads="1"/>
          </p:cNvSpPr>
          <p:nvPr/>
        </p:nvSpPr>
        <p:spPr bwMode="auto">
          <a:xfrm>
            <a:off x="2590800" y="381000"/>
            <a:ext cx="7315200" cy="371384"/>
          </a:xfrm>
          <a:prstGeom prst="rect">
            <a:avLst/>
          </a:prstGeom>
          <a:noFill/>
          <a:ln w="19050">
            <a:noFill/>
            <a:miter lim="800000"/>
            <a:headEnd/>
            <a:tailEnd/>
          </a:ln>
        </p:spPr>
        <p:txBody>
          <a:bodyPr>
            <a:spAutoFit/>
          </a:bodyPr>
          <a:lstStyle/>
          <a:p>
            <a:pPr eaLnBrk="0" hangingPunct="0">
              <a:lnSpc>
                <a:spcPct val="105000"/>
              </a:lnSpc>
              <a:spcBef>
                <a:spcPct val="50000"/>
              </a:spcBef>
            </a:pPr>
            <a:endParaRPr lang="en-US"/>
          </a:p>
        </p:txBody>
      </p:sp>
      <p:sp>
        <p:nvSpPr>
          <p:cNvPr id="11" name="Rounded Rectangular Callout 10"/>
          <p:cNvSpPr/>
          <p:nvPr/>
        </p:nvSpPr>
        <p:spPr bwMode="auto">
          <a:xfrm>
            <a:off x="-1465943" y="3120571"/>
            <a:ext cx="914400" cy="612648"/>
          </a:xfrm>
          <a:prstGeom prst="wedgeRoundRectCallout">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charset="0"/>
            </a:endParaRPr>
          </a:p>
        </p:txBody>
      </p:sp>
      <p:pic>
        <p:nvPicPr>
          <p:cNvPr id="13" name="Picture 7" descr="forest_trends_logo"/>
          <p:cNvPicPr>
            <a:picLocks noChangeAspect="1" noChangeArrowheads="1"/>
          </p:cNvPicPr>
          <p:nvPr/>
        </p:nvPicPr>
        <p:blipFill>
          <a:blip r:embed="rId3" cstate="print"/>
          <a:srcRect/>
          <a:stretch>
            <a:fillRect/>
          </a:stretch>
        </p:blipFill>
        <p:spPr bwMode="auto">
          <a:xfrm>
            <a:off x="1190600" y="2185115"/>
            <a:ext cx="833127" cy="1164353"/>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681" y="3542362"/>
            <a:ext cx="1820091" cy="554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C:\BBOP\Web site\Legacy site\images\2013_River and shaft beam of light _shutterstock_62630434 croppe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4013" y="1265318"/>
            <a:ext cx="7745245" cy="3569482"/>
          </a:xfrm>
          <a:prstGeom prst="rect">
            <a:avLst/>
          </a:prstGeom>
          <a:noFill/>
          <a:ln>
            <a:noFill/>
          </a:ln>
        </p:spPr>
      </p:pic>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1085342" y="4289522"/>
            <a:ext cx="2120900" cy="642620"/>
          </a:xfrm>
          <a:prstGeom prst="rect">
            <a:avLst/>
          </a:prstGeom>
        </p:spPr>
      </p:pic>
      <p:pic>
        <p:nvPicPr>
          <p:cNvPr id="16" name="Picture 15" descr="C:\BBOP\Communications\BBOP Logo\BBOP_full.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3058" y="1444850"/>
            <a:ext cx="1042734" cy="633181"/>
          </a:xfrm>
          <a:prstGeom prst="rect">
            <a:avLst/>
          </a:prstGeom>
          <a:noFill/>
          <a:ln>
            <a:noFill/>
          </a:ln>
        </p:spPr>
      </p:pic>
      <p:sp>
        <p:nvSpPr>
          <p:cNvPr id="4" name="Rectangle 3"/>
          <p:cNvSpPr/>
          <p:nvPr/>
        </p:nvSpPr>
        <p:spPr>
          <a:xfrm>
            <a:off x="3531966" y="2172214"/>
            <a:ext cx="6946491" cy="1561005"/>
          </a:xfrm>
          <a:prstGeom prst="rect">
            <a:avLst/>
          </a:prstGeom>
        </p:spPr>
        <p:txBody>
          <a:bodyPr wrap="square">
            <a:spAutoFit/>
          </a:bodyPr>
          <a:lstStyle/>
          <a:p>
            <a:pPr algn="ctr">
              <a:lnSpc>
                <a:spcPct val="107000"/>
              </a:lnSpc>
            </a:pPr>
            <a:r>
              <a:rPr lang="en-US" dirty="0">
                <a:ln w="9525" cap="rnd" cmpd="sng" algn="ctr">
                  <a:solidFill>
                    <a:schemeClr val="bg1"/>
                  </a:solidFill>
                  <a:prstDash val="solid"/>
                  <a:bevel/>
                </a:ln>
                <a:solidFill>
                  <a:srgbClr val="FFFFFF"/>
                </a:solidFill>
                <a:latin typeface="Calibri" panose="020F0502020204030204" pitchFamily="34" charset="0"/>
                <a:ea typeface="Times New Roman" panose="02020603050405020304" pitchFamily="18" charset="0"/>
                <a:cs typeface="Calibri" panose="020F0502020204030204" pitchFamily="34" charset="0"/>
              </a:rPr>
              <a:t>Working for Biodiversity Net Gain: </a:t>
            </a:r>
            <a:endParaRPr lang="en-US" dirty="0">
              <a:ln w="9525" cap="rnd" cmpd="sng" algn="ctr">
                <a:solidFill>
                  <a:schemeClr val="bg1"/>
                </a:solidFill>
                <a:prstDash val="solid"/>
                <a:bevel/>
              </a:ln>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pPr>
            <a:r>
              <a:rPr lang="en-US" dirty="0">
                <a:ln w="9525" cap="rnd" cmpd="sng" algn="ctr">
                  <a:solidFill>
                    <a:schemeClr val="bg1"/>
                  </a:solidFill>
                  <a:prstDash val="solid"/>
                  <a:bevel/>
                </a:ln>
                <a:solidFill>
                  <a:srgbClr val="FFFFFF"/>
                </a:solidFill>
                <a:latin typeface="Calibri" panose="020F0502020204030204" pitchFamily="34" charset="0"/>
                <a:ea typeface="Times New Roman" panose="02020603050405020304" pitchFamily="18" charset="0"/>
                <a:cs typeface="Calibri" panose="020F0502020204030204" pitchFamily="34" charset="0"/>
              </a:rPr>
              <a:t>Taking stock and prospects for the future</a:t>
            </a:r>
          </a:p>
          <a:p>
            <a:pPr algn="ctr">
              <a:lnSpc>
                <a:spcPct val="107000"/>
              </a:lnSpc>
            </a:pPr>
            <a:endParaRPr lang="en-US" dirty="0">
              <a:ln w="9525" cap="rnd" cmpd="sng" algn="ctr">
                <a:solidFill>
                  <a:schemeClr val="bg1"/>
                </a:solidFill>
                <a:prstDash val="solid"/>
                <a:bevel/>
              </a:ln>
              <a:solidFill>
                <a:srgbClr val="FFFFFF"/>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pPr>
            <a:r>
              <a:rPr lang="en-US" dirty="0">
                <a:ln w="9525" cap="rnd" cmpd="sng" algn="ctr">
                  <a:solidFill>
                    <a:schemeClr val="bg1"/>
                  </a:solidFill>
                  <a:prstDash val="solid"/>
                  <a:bevel/>
                </a:ln>
                <a:solidFill>
                  <a:srgbClr val="FFFFFF"/>
                </a:solidFill>
                <a:latin typeface="Calibri" panose="020F0502020204030204" pitchFamily="34" charset="0"/>
                <a:ea typeface="Times New Roman" panose="02020603050405020304" pitchFamily="18" charset="0"/>
                <a:cs typeface="Calibri" panose="020F0502020204030204" pitchFamily="34" charset="0"/>
              </a:rPr>
              <a:t>Celebrating 15 years of BBOP</a:t>
            </a:r>
          </a:p>
          <a:p>
            <a:pPr algn="ctr">
              <a:lnSpc>
                <a:spcPct val="107000"/>
              </a:lnSpc>
            </a:pPr>
            <a:r>
              <a:rPr lang="en-US" dirty="0">
                <a:ln w="9525" cap="rnd" cmpd="sng" algn="ctr">
                  <a:solidFill>
                    <a:schemeClr val="bg1"/>
                  </a:solidFill>
                  <a:prstDash val="solid"/>
                  <a:bevel/>
                </a:ln>
                <a:solidFill>
                  <a:srgbClr val="FFFFFF"/>
                </a:solidFill>
                <a:latin typeface="Calibri" panose="020F0502020204030204" pitchFamily="34" charset="0"/>
                <a:ea typeface="Times New Roman" panose="02020603050405020304" pitchFamily="18" charset="0"/>
                <a:cs typeface="Calibri" panose="020F0502020204030204" pitchFamily="34" charset="0"/>
              </a:rPr>
              <a:t>27 Nov 2018</a:t>
            </a:r>
          </a:p>
        </p:txBody>
      </p:sp>
      <p:pic>
        <p:nvPicPr>
          <p:cNvPr id="17" name="Picture 16"/>
          <p:cNvPicPr/>
          <p:nvPr/>
        </p:nvPicPr>
        <p:blipFill>
          <a:blip r:embed="rId8" cstate="print">
            <a:extLst>
              <a:ext uri="{28A0092B-C50C-407E-A947-70E740481C1C}">
                <a14:useLocalDpi xmlns:a14="http://schemas.microsoft.com/office/drawing/2010/main" val="0"/>
              </a:ext>
            </a:extLst>
          </a:blip>
          <a:stretch>
            <a:fillRect/>
          </a:stretch>
        </p:blipFill>
        <p:spPr>
          <a:xfrm>
            <a:off x="2017394" y="6096001"/>
            <a:ext cx="1351324" cy="605002"/>
          </a:xfrm>
          <a:prstGeom prst="rect">
            <a:avLst/>
          </a:prstGeom>
        </p:spPr>
      </p:pic>
      <p:pic>
        <p:nvPicPr>
          <p:cNvPr id="18" name="Picture 17"/>
          <p:cNvPicPr/>
          <p:nvPr/>
        </p:nvPicPr>
        <p:blipFill>
          <a:blip r:embed="rId9" cstate="print">
            <a:extLst>
              <a:ext uri="{28A0092B-C50C-407E-A947-70E740481C1C}">
                <a14:useLocalDpi xmlns:a14="http://schemas.microsoft.com/office/drawing/2010/main" val="0"/>
              </a:ext>
            </a:extLst>
          </a:blip>
          <a:stretch>
            <a:fillRect/>
          </a:stretch>
        </p:blipFill>
        <p:spPr>
          <a:xfrm>
            <a:off x="3861212" y="5899356"/>
            <a:ext cx="1081385" cy="841283"/>
          </a:xfrm>
          <a:prstGeom prst="rect">
            <a:avLst/>
          </a:prstGeom>
        </p:spPr>
      </p:pic>
      <p:pic>
        <p:nvPicPr>
          <p:cNvPr id="19" name="Picture 18"/>
          <p:cNvPicPr/>
          <p:nvPr/>
        </p:nvPicPr>
        <p:blipFill>
          <a:blip r:embed="rId10" cstate="print">
            <a:extLst>
              <a:ext uri="{28A0092B-C50C-407E-A947-70E740481C1C}">
                <a14:useLocalDpi xmlns:a14="http://schemas.microsoft.com/office/drawing/2010/main" val="0"/>
              </a:ext>
            </a:extLst>
          </a:blip>
          <a:stretch>
            <a:fillRect/>
          </a:stretch>
        </p:blipFill>
        <p:spPr>
          <a:xfrm>
            <a:off x="5388077" y="6164828"/>
            <a:ext cx="1372768" cy="564699"/>
          </a:xfrm>
          <a:prstGeom prst="rect">
            <a:avLst/>
          </a:prstGeom>
        </p:spPr>
      </p:pic>
      <p:pic>
        <p:nvPicPr>
          <p:cNvPr id="20" name="Picture 19"/>
          <p:cNvPicPr/>
          <p:nvPr/>
        </p:nvPicPr>
        <p:blipFill>
          <a:blip r:embed="rId11">
            <a:extLst>
              <a:ext uri="{28A0092B-C50C-407E-A947-70E740481C1C}">
                <a14:useLocalDpi xmlns:a14="http://schemas.microsoft.com/office/drawing/2010/main" val="0"/>
              </a:ext>
            </a:extLst>
          </a:blip>
          <a:stretch>
            <a:fillRect/>
          </a:stretch>
        </p:blipFill>
        <p:spPr>
          <a:xfrm>
            <a:off x="7253338" y="6096001"/>
            <a:ext cx="1340056" cy="630084"/>
          </a:xfrm>
          <a:prstGeom prst="rect">
            <a:avLst/>
          </a:prstGeom>
        </p:spPr>
      </p:pic>
      <p:pic>
        <p:nvPicPr>
          <p:cNvPr id="21" name="Picture 20" descr="C:\BBOP\Communications\BBOP member logos\Logos for final Overview\Ramboll_Logo_Cyan_RGB_402x85px.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39200" y="6243485"/>
            <a:ext cx="1548068" cy="401003"/>
          </a:xfrm>
          <a:prstGeom prst="rect">
            <a:avLst/>
          </a:prstGeom>
          <a:noFill/>
          <a:ln>
            <a:noFill/>
          </a:ln>
        </p:spPr>
      </p:pic>
      <p:sp>
        <p:nvSpPr>
          <p:cNvPr id="22" name="Rectangle 21">
            <a:extLst>
              <a:ext uri="{FF2B5EF4-FFF2-40B4-BE49-F238E27FC236}">
                <a16:creationId xmlns:a16="http://schemas.microsoft.com/office/drawing/2014/main" id="{2FBB8093-CBAE-4BEE-9619-F3D2CAFDB317}"/>
              </a:ext>
            </a:extLst>
          </p:cNvPr>
          <p:cNvSpPr/>
          <p:nvPr/>
        </p:nvSpPr>
        <p:spPr>
          <a:xfrm>
            <a:off x="3963611" y="117361"/>
            <a:ext cx="3877472" cy="553998"/>
          </a:xfrm>
          <a:prstGeom prst="rect">
            <a:avLst/>
          </a:prstGeom>
        </p:spPr>
        <p:txBody>
          <a:bodyPr wrap="none">
            <a:spAutoFit/>
          </a:bodyPr>
          <a:lstStyle/>
          <a:p>
            <a:r>
              <a:rPr lang="en-US" sz="3000" b="1" dirty="0">
                <a:solidFill>
                  <a:schemeClr val="bg1"/>
                </a:solidFill>
                <a:latin typeface="Arial" panose="020B0604020202020204" pitchFamily="34" charset="0"/>
                <a:cs typeface="Arial" panose="020B0604020202020204" pitchFamily="34" charset="0"/>
                <a:sym typeface="Wingdings" panose="05000000000000000000" pitchFamily="2" charset="2"/>
              </a:rPr>
              <a:t>Final BBOP meeting</a:t>
            </a:r>
            <a:endParaRPr lang="en-GB"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875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8103" y="83668"/>
            <a:ext cx="9315764" cy="584775"/>
          </a:xfrm>
          <a:prstGeom prst="rect">
            <a:avLst/>
          </a:prstGeom>
          <a:noFill/>
        </p:spPr>
        <p:txBody>
          <a:bodyPr wrap="square" rtlCol="0">
            <a:spAutoFit/>
          </a:bodyPr>
          <a:lstStyle/>
          <a:p>
            <a:pPr algn="ctr"/>
            <a:r>
              <a:rPr lang="en-US" sz="3200" b="1" dirty="0">
                <a:solidFill>
                  <a:prstClr val="white"/>
                </a:solidFill>
                <a:cs typeface="Arial" panose="020B0604020202020204" pitchFamily="34" charset="0"/>
              </a:rPr>
              <a:t>A call to action</a:t>
            </a:r>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8635" y="96943"/>
            <a:ext cx="92969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nvPr>
        </p:nvGraphicFramePr>
        <p:xfrm>
          <a:off x="454674" y="975361"/>
          <a:ext cx="11083945" cy="5016338"/>
        </p:xfrm>
        <a:graphic>
          <a:graphicData uri="http://schemas.openxmlformats.org/drawingml/2006/table">
            <a:tbl>
              <a:tblPr firstRow="1" bandRow="1">
                <a:tableStyleId>{2D5ABB26-0587-4C30-8999-92F81FD0307C}</a:tableStyleId>
              </a:tblPr>
              <a:tblGrid>
                <a:gridCol w="2216789">
                  <a:extLst>
                    <a:ext uri="{9D8B030D-6E8A-4147-A177-3AD203B41FA5}">
                      <a16:colId xmlns:a16="http://schemas.microsoft.com/office/drawing/2014/main" val="20000"/>
                    </a:ext>
                  </a:extLst>
                </a:gridCol>
                <a:gridCol w="2216789">
                  <a:extLst>
                    <a:ext uri="{9D8B030D-6E8A-4147-A177-3AD203B41FA5}">
                      <a16:colId xmlns:a16="http://schemas.microsoft.com/office/drawing/2014/main" val="20001"/>
                    </a:ext>
                  </a:extLst>
                </a:gridCol>
                <a:gridCol w="2216789">
                  <a:extLst>
                    <a:ext uri="{9D8B030D-6E8A-4147-A177-3AD203B41FA5}">
                      <a16:colId xmlns:a16="http://schemas.microsoft.com/office/drawing/2014/main" val="20002"/>
                    </a:ext>
                  </a:extLst>
                </a:gridCol>
                <a:gridCol w="2216789">
                  <a:extLst>
                    <a:ext uri="{9D8B030D-6E8A-4147-A177-3AD203B41FA5}">
                      <a16:colId xmlns:a16="http://schemas.microsoft.com/office/drawing/2014/main" val="20003"/>
                    </a:ext>
                  </a:extLst>
                </a:gridCol>
                <a:gridCol w="2216789">
                  <a:extLst>
                    <a:ext uri="{9D8B030D-6E8A-4147-A177-3AD203B41FA5}">
                      <a16:colId xmlns:a16="http://schemas.microsoft.com/office/drawing/2014/main" val="20004"/>
                    </a:ext>
                  </a:extLst>
                </a:gridCol>
              </a:tblGrid>
              <a:tr h="596144">
                <a:tc gridSpan="5">
                  <a:txBody>
                    <a:bodyPr/>
                    <a:lstStyle/>
                    <a:p>
                      <a:pPr algn="ctr"/>
                      <a:r>
                        <a:rPr lang="en-US" sz="1600" dirty="0">
                          <a:ln>
                            <a:solidFill>
                              <a:srgbClr val="009999"/>
                            </a:solidFill>
                          </a:ln>
                        </a:rPr>
                        <a:t>VISION: </a:t>
                      </a:r>
                      <a:r>
                        <a:rPr lang="en-US" sz="1600" baseline="0" dirty="0">
                          <a:ln>
                            <a:solidFill>
                              <a:srgbClr val="009999"/>
                            </a:solidFill>
                          </a:ln>
                        </a:rPr>
                        <a:t>   </a:t>
                      </a:r>
                      <a:r>
                        <a:rPr lang="en-US" sz="1600" b="1" i="0" u="none" strike="noStrike" kern="1200" baseline="0" dirty="0">
                          <a:ln>
                            <a:noFill/>
                          </a:ln>
                          <a:solidFill>
                            <a:schemeClr val="tx1"/>
                          </a:solidFill>
                          <a:latin typeface="+mn-lt"/>
                          <a:ea typeface="+mn-ea"/>
                          <a:cs typeface="+mn-cs"/>
                        </a:rPr>
                        <a:t>Ap</a:t>
                      </a:r>
                      <a:r>
                        <a:rPr lang="en-US" sz="1600" b="1" i="0" u="none" strike="noStrike" kern="1200" baseline="0" dirty="0">
                          <a:solidFill>
                            <a:schemeClr val="tx1"/>
                          </a:solidFill>
                          <a:latin typeface="+mn-lt"/>
                          <a:ea typeface="+mn-ea"/>
                          <a:cs typeface="+mn-cs"/>
                        </a:rPr>
                        <a:t>propriate development in the right place planned to achieve a net gain in biodiversity, </a:t>
                      </a:r>
                    </a:p>
                    <a:p>
                      <a:pPr algn="ctr"/>
                      <a:r>
                        <a:rPr lang="en-US" sz="1600" b="1" i="0" u="none" strike="noStrike" kern="1200" baseline="0" dirty="0">
                          <a:solidFill>
                            <a:schemeClr val="tx1"/>
                          </a:solidFill>
                          <a:latin typeface="+mn-lt"/>
                          <a:ea typeface="+mn-ea"/>
                          <a:cs typeface="+mn-cs"/>
                        </a:rPr>
                        <a:t>undertaken with integrity to a high standard</a:t>
                      </a:r>
                      <a:endParaRPr lang="en-US" sz="1600" b="1" dirty="0">
                        <a:ln>
                          <a:solidFill>
                            <a:srgbClr val="009999"/>
                          </a:solidFill>
                        </a:ln>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9999"/>
                      </a:solidFill>
                      <a:prstDash val="solid"/>
                      <a:round/>
                      <a:headEnd type="none" w="med" len="med"/>
                      <a:tailEnd type="none" w="med" len="med"/>
                    </a:lnB>
                    <a:solidFill>
                      <a:schemeClr val="bg1"/>
                    </a:solidFill>
                  </a:tcPr>
                </a:tc>
                <a:tc hMerge="1">
                  <a:txBody>
                    <a:bodyPr/>
                    <a:lstStyle/>
                    <a:p>
                      <a:endParaRPr lang="en-US" dirty="0">
                        <a:ln>
                          <a:solidFill>
                            <a:srgbClr val="009999"/>
                          </a:solidFill>
                        </a:ln>
                      </a:endParaRPr>
                    </a:p>
                  </a:txBody>
                  <a:tcP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9999"/>
                      </a:solidFill>
                      <a:prstDash val="solid"/>
                      <a:round/>
                      <a:headEnd type="none" w="med" len="med"/>
                      <a:tailEnd type="none" w="med" len="med"/>
                    </a:lnB>
                  </a:tcPr>
                </a:tc>
                <a:tc hMerge="1">
                  <a:txBody>
                    <a:bodyPr/>
                    <a:lstStyle/>
                    <a:p>
                      <a:endParaRPr lang="en-US" dirty="0">
                        <a:ln>
                          <a:solidFill>
                            <a:srgbClr val="009999"/>
                          </a:solidFill>
                        </a:ln>
                      </a:endParaRPr>
                    </a:p>
                  </a:txBody>
                  <a:tcP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9999"/>
                      </a:solidFill>
                      <a:prstDash val="solid"/>
                      <a:round/>
                      <a:headEnd type="none" w="med" len="med"/>
                      <a:tailEnd type="none" w="med" len="med"/>
                    </a:lnB>
                  </a:tcPr>
                </a:tc>
                <a:tc hMerge="1">
                  <a:txBody>
                    <a:bodyPr/>
                    <a:lstStyle/>
                    <a:p>
                      <a:endParaRPr lang="en-US" dirty="0">
                        <a:ln>
                          <a:solidFill>
                            <a:srgbClr val="009999"/>
                          </a:solidFill>
                        </a:ln>
                      </a:endParaRPr>
                    </a:p>
                  </a:txBody>
                  <a:tcP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9999"/>
                      </a:solidFill>
                      <a:prstDash val="solid"/>
                      <a:round/>
                      <a:headEnd type="none" w="med" len="med"/>
                      <a:tailEnd type="none" w="med" len="med"/>
                    </a:lnB>
                  </a:tcPr>
                </a:tc>
                <a:tc hMerge="1">
                  <a:txBody>
                    <a:bodyPr/>
                    <a:lstStyle/>
                    <a:p>
                      <a:endParaRPr lang="en-US" dirty="0">
                        <a:ln>
                          <a:solidFill>
                            <a:srgbClr val="009999"/>
                          </a:solidFill>
                        </a:ln>
                      </a:endParaRPr>
                    </a:p>
                  </a:txBody>
                  <a:tcPr>
                    <a:lnL w="12700" cap="flat" cmpd="sng" algn="ctr">
                      <a:solidFill>
                        <a:srgbClr val="0099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9999"/>
                      </a:solidFill>
                      <a:prstDash val="solid"/>
                      <a:round/>
                      <a:headEnd type="none" w="med" len="med"/>
                      <a:tailEnd type="none" w="med" len="med"/>
                    </a:lnB>
                  </a:tcPr>
                </a:tc>
                <a:extLst>
                  <a:ext uri="{0D108BD9-81ED-4DB2-BD59-A6C34878D82A}">
                    <a16:rowId xmlns:a16="http://schemas.microsoft.com/office/drawing/2014/main" val="10000"/>
                  </a:ext>
                </a:extLst>
              </a:tr>
              <a:tr h="831643">
                <a:tc>
                  <a:txBody>
                    <a:bodyPr/>
                    <a:lstStyle/>
                    <a:p>
                      <a:r>
                        <a:rPr lang="en-US" sz="1400" dirty="0">
                          <a:ln>
                            <a:solidFill>
                              <a:srgbClr val="009999"/>
                            </a:solidFill>
                          </a:ln>
                        </a:rPr>
                        <a:t>GOVERNMENTS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solidFill>
                      <a:schemeClr val="bg1"/>
                    </a:solidFill>
                  </a:tcPr>
                </a:tc>
                <a:tc>
                  <a:txBody>
                    <a:bodyPr/>
                    <a:lstStyle/>
                    <a:p>
                      <a:r>
                        <a:rPr lang="en-US" sz="1400" dirty="0">
                          <a:ln>
                            <a:solidFill>
                              <a:srgbClr val="009999"/>
                            </a:solidFill>
                          </a:ln>
                        </a:rPr>
                        <a:t>COMPANIES</a:t>
                      </a:r>
                    </a:p>
                  </a:txBody>
                  <a:tcPr marL="68580" marR="68580" marT="34290" marB="3429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solidFill>
                      <a:schemeClr val="bg1"/>
                    </a:solidFill>
                  </a:tcPr>
                </a:tc>
                <a:tc>
                  <a:txBody>
                    <a:bodyPr/>
                    <a:lstStyle/>
                    <a:p>
                      <a:r>
                        <a:rPr lang="en-US" sz="1400" dirty="0">
                          <a:ln>
                            <a:solidFill>
                              <a:srgbClr val="009999"/>
                            </a:solidFill>
                          </a:ln>
                        </a:rPr>
                        <a:t>FINANCIAL</a:t>
                      </a:r>
                      <a:r>
                        <a:rPr lang="en-US" sz="1400" baseline="0" dirty="0">
                          <a:ln>
                            <a:solidFill>
                              <a:srgbClr val="009999"/>
                            </a:solidFill>
                          </a:ln>
                        </a:rPr>
                        <a:t> </a:t>
                      </a:r>
                    </a:p>
                    <a:p>
                      <a:r>
                        <a:rPr lang="en-US" sz="1400" baseline="0" dirty="0">
                          <a:ln>
                            <a:solidFill>
                              <a:srgbClr val="009999"/>
                            </a:solidFill>
                          </a:ln>
                        </a:rPr>
                        <a:t>INSTITUTIONS</a:t>
                      </a:r>
                      <a:endParaRPr lang="en-US" sz="1400" dirty="0">
                        <a:ln>
                          <a:solidFill>
                            <a:srgbClr val="009999"/>
                          </a:solidFill>
                        </a:ln>
                      </a:endParaRPr>
                    </a:p>
                  </a:txBody>
                  <a:tcPr marL="68580" marR="68580" marT="34290" marB="3429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solidFill>
                      <a:schemeClr val="bg1"/>
                    </a:solidFill>
                  </a:tcPr>
                </a:tc>
                <a:tc>
                  <a:txBody>
                    <a:bodyPr/>
                    <a:lstStyle/>
                    <a:p>
                      <a:r>
                        <a:rPr lang="en-US" sz="1400" dirty="0">
                          <a:ln>
                            <a:solidFill>
                              <a:srgbClr val="009999"/>
                            </a:solidFill>
                          </a:ln>
                        </a:rPr>
                        <a:t>CONSERVATION</a:t>
                      </a:r>
                      <a:r>
                        <a:rPr lang="en-US" sz="1400" baseline="0" dirty="0">
                          <a:ln>
                            <a:solidFill>
                              <a:srgbClr val="009999"/>
                            </a:solidFill>
                          </a:ln>
                        </a:rPr>
                        <a:t> </a:t>
                      </a:r>
                    </a:p>
                    <a:p>
                      <a:r>
                        <a:rPr lang="en-US" sz="1400" baseline="0" dirty="0">
                          <a:ln>
                            <a:solidFill>
                              <a:srgbClr val="009999"/>
                            </a:solidFill>
                          </a:ln>
                        </a:rPr>
                        <a:t>NGOs, </a:t>
                      </a:r>
                    </a:p>
                    <a:p>
                      <a:r>
                        <a:rPr lang="en-US" sz="1400" baseline="0" dirty="0">
                          <a:ln>
                            <a:solidFill>
                              <a:srgbClr val="009999"/>
                            </a:solidFill>
                          </a:ln>
                        </a:rPr>
                        <a:t>ACADEMIA</a:t>
                      </a:r>
                      <a:endParaRPr lang="en-US" sz="1400" dirty="0">
                        <a:ln>
                          <a:solidFill>
                            <a:srgbClr val="009999"/>
                          </a:solidFill>
                        </a:ln>
                      </a:endParaRPr>
                    </a:p>
                  </a:txBody>
                  <a:tcPr marL="68580" marR="68580" marT="34290" marB="3429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solidFill>
                      <a:schemeClr val="bg1"/>
                    </a:solidFill>
                  </a:tcPr>
                </a:tc>
                <a:tc>
                  <a:txBody>
                    <a:bodyPr/>
                    <a:lstStyle/>
                    <a:p>
                      <a:r>
                        <a:rPr lang="en-US" sz="1400" dirty="0">
                          <a:ln>
                            <a:solidFill>
                              <a:srgbClr val="009999"/>
                            </a:solidFill>
                          </a:ln>
                        </a:rPr>
                        <a:t>CIVIL SOCIETY</a:t>
                      </a:r>
                    </a:p>
                  </a:txBody>
                  <a:tcPr marL="68580" marR="68580" marT="34290" marB="34290">
                    <a:lnL w="12700" cap="flat" cmpd="sng" algn="ctr">
                      <a:solidFill>
                        <a:srgbClr val="0099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56860">
                <a:tc>
                  <a:txBody>
                    <a:bodyPr/>
                    <a:lstStyle/>
                    <a:p>
                      <a:r>
                        <a:rPr lang="en-US" sz="1500" b="0" i="0" u="none" strike="noStrike" kern="1200" baseline="0" dirty="0">
                          <a:solidFill>
                            <a:schemeClr val="tx1"/>
                          </a:solidFill>
                          <a:latin typeface="+mn-lt"/>
                          <a:ea typeface="+mn-ea"/>
                          <a:cs typeface="+mn-cs"/>
                        </a:rPr>
                        <a:t>National mitigation regulations: </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i="0" u="none" strike="noStrike" kern="1200" baseline="0" dirty="0">
                          <a:solidFill>
                            <a:schemeClr val="tx1"/>
                          </a:solidFill>
                          <a:latin typeface="+mn-lt"/>
                          <a:ea typeface="+mn-ea"/>
                          <a:cs typeface="+mn-cs"/>
                        </a:rPr>
                        <a:t>clear, well-governed</a:t>
                      </a:r>
                    </a:p>
                    <a:p>
                      <a:pPr marL="109538" indent="-109538">
                        <a:buFont typeface="Arial" panose="020B0604020202020204" pitchFamily="34" charset="0"/>
                        <a:buChar char="•"/>
                      </a:pPr>
                      <a:r>
                        <a:rPr lang="en-US" sz="1500" b="0" i="0" u="none" strike="noStrike" kern="1200" baseline="0" dirty="0">
                          <a:solidFill>
                            <a:schemeClr val="tx1"/>
                          </a:solidFill>
                          <a:latin typeface="+mn-lt"/>
                          <a:ea typeface="+mn-ea"/>
                          <a:cs typeface="+mn-cs"/>
                        </a:rPr>
                        <a:t>feasible</a:t>
                      </a:r>
                    </a:p>
                    <a:p>
                      <a:pPr marL="109538" indent="-109538">
                        <a:buFont typeface="Arial" panose="020B0604020202020204" pitchFamily="34" charset="0"/>
                        <a:buChar char="•"/>
                      </a:pPr>
                      <a:r>
                        <a:rPr lang="en-US" sz="1500" b="0" i="0" u="none" strike="noStrike" kern="1200" baseline="0" dirty="0">
                          <a:solidFill>
                            <a:schemeClr val="tx1"/>
                          </a:solidFill>
                          <a:latin typeface="+mn-lt"/>
                          <a:ea typeface="+mn-ea"/>
                          <a:cs typeface="+mn-cs"/>
                        </a:rPr>
                        <a:t>monitored &amp; enforced</a:t>
                      </a:r>
                    </a:p>
                    <a:p>
                      <a:pPr marL="109538" indent="-109538">
                        <a:buFont typeface="Arial" panose="020B0604020202020204" pitchFamily="34" charset="0"/>
                        <a:buChar char="•"/>
                      </a:pPr>
                      <a:r>
                        <a:rPr lang="en-US" sz="1500" b="0" i="0" u="none" strike="noStrike" kern="1200" baseline="0" dirty="0">
                          <a:solidFill>
                            <a:schemeClr val="tx1"/>
                          </a:solidFill>
                          <a:latin typeface="+mn-lt"/>
                          <a:ea typeface="+mn-ea"/>
                          <a:cs typeface="+mn-cs"/>
                        </a:rPr>
                        <a:t>in line with ambitious conservation targets.</a:t>
                      </a:r>
                      <a:endParaRPr lang="en-US" sz="1500" dirty="0">
                        <a:ln>
                          <a:solidFill>
                            <a:srgbClr val="009999"/>
                          </a:solidFill>
                        </a:ln>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solidFill>
                      <a:schemeClr val="bg1"/>
                    </a:solidFill>
                  </a:tcPr>
                </a:tc>
                <a:tc>
                  <a:txBody>
                    <a:bodyPr/>
                    <a:lstStyle/>
                    <a:p>
                      <a:r>
                        <a:rPr lang="en-US" sz="1500" b="0" i="0" u="none" strike="noStrike" kern="1200" baseline="0" dirty="0">
                          <a:solidFill>
                            <a:schemeClr val="tx1"/>
                          </a:solidFill>
                          <a:latin typeface="+mn-lt"/>
                          <a:ea typeface="+mn-ea"/>
                          <a:cs typeface="+mn-cs"/>
                        </a:rPr>
                        <a:t>Biodiversity and</a:t>
                      </a:r>
                    </a:p>
                    <a:p>
                      <a:r>
                        <a:rPr lang="en-US" sz="1500" b="0" i="0" u="none" strike="noStrike" kern="1200" baseline="0" dirty="0">
                          <a:solidFill>
                            <a:schemeClr val="tx1"/>
                          </a:solidFill>
                          <a:latin typeface="+mn-lt"/>
                          <a:ea typeface="+mn-ea"/>
                          <a:cs typeface="+mn-cs"/>
                        </a:rPr>
                        <a:t>ecosystems services included early in planning, so still room to avoid and </a:t>
                      </a:r>
                      <a:r>
                        <a:rPr lang="en-US" sz="1500" b="0" i="0" u="none" strike="noStrike" kern="1200" baseline="0" dirty="0" err="1">
                          <a:solidFill>
                            <a:schemeClr val="tx1"/>
                          </a:solidFill>
                          <a:latin typeface="+mn-lt"/>
                          <a:ea typeface="+mn-ea"/>
                          <a:cs typeface="+mn-cs"/>
                        </a:rPr>
                        <a:t>minimise</a:t>
                      </a:r>
                      <a:r>
                        <a:rPr lang="en-US" sz="1500" b="0" i="0" u="none" strike="noStrike" kern="1200" baseline="0" dirty="0">
                          <a:solidFill>
                            <a:schemeClr val="tx1"/>
                          </a:solidFill>
                          <a:latin typeface="+mn-lt"/>
                          <a:ea typeface="+mn-ea"/>
                          <a:cs typeface="+mn-cs"/>
                        </a:rPr>
                        <a:t>.</a:t>
                      </a:r>
                      <a:endParaRPr lang="en-US" sz="1500" dirty="0">
                        <a:ln>
                          <a:solidFill>
                            <a:srgbClr val="009999"/>
                          </a:solidFill>
                        </a:ln>
                      </a:endParaRPr>
                    </a:p>
                  </a:txBody>
                  <a:tcPr marL="68580" marR="68580" marT="34290" marB="3429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solidFill>
                      <a:schemeClr val="bg1"/>
                    </a:solidFill>
                  </a:tcPr>
                </a:tc>
                <a:tc>
                  <a:txBody>
                    <a:bodyPr/>
                    <a:lstStyle/>
                    <a:p>
                      <a:r>
                        <a:rPr lang="en-US" sz="1500" b="0" i="0" u="none" strike="noStrike" kern="1200" baseline="0" dirty="0">
                          <a:solidFill>
                            <a:schemeClr val="tx1"/>
                          </a:solidFill>
                          <a:latin typeface="+mn-lt"/>
                          <a:ea typeface="+mn-ea"/>
                          <a:cs typeface="+mn-cs"/>
                        </a:rPr>
                        <a:t>Develop, adopt, enforce safeguards policies &amp; performance standards for net gain.</a:t>
                      </a:r>
                    </a:p>
                    <a:p>
                      <a:r>
                        <a:rPr lang="en-US" sz="1500" b="0" i="0" u="none" strike="noStrike" kern="1200" baseline="0" dirty="0">
                          <a:solidFill>
                            <a:schemeClr val="tx1"/>
                          </a:solidFill>
                          <a:latin typeface="+mn-lt"/>
                          <a:ea typeface="+mn-ea"/>
                          <a:cs typeface="+mn-cs"/>
                        </a:rPr>
                        <a:t>Work with companies</a:t>
                      </a:r>
                    </a:p>
                    <a:p>
                      <a:r>
                        <a:rPr lang="en-US" sz="1500" b="0" i="0" u="none" strike="noStrike" kern="1200" baseline="0" dirty="0">
                          <a:solidFill>
                            <a:schemeClr val="tx1"/>
                          </a:solidFill>
                          <a:latin typeface="+mn-lt"/>
                          <a:ea typeface="+mn-ea"/>
                          <a:cs typeface="+mn-cs"/>
                        </a:rPr>
                        <a:t>to apply these.</a:t>
                      </a:r>
                    </a:p>
                    <a:p>
                      <a:r>
                        <a:rPr lang="en-US" sz="1500" b="0" i="0" u="none" strike="noStrike" kern="1200" baseline="0" dirty="0">
                          <a:solidFill>
                            <a:schemeClr val="tx1"/>
                          </a:solidFill>
                          <a:latin typeface="+mn-lt"/>
                          <a:ea typeface="+mn-ea"/>
                          <a:cs typeface="+mn-cs"/>
                        </a:rPr>
                        <a:t>Greater transparency and disclosure.</a:t>
                      </a:r>
                      <a:endParaRPr lang="en-US" sz="1500" dirty="0">
                        <a:ln>
                          <a:solidFill>
                            <a:srgbClr val="009999"/>
                          </a:solidFill>
                        </a:ln>
                      </a:endParaRPr>
                    </a:p>
                  </a:txBody>
                  <a:tcPr marL="68580" marR="68580" marT="34290" marB="3429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solidFill>
                      <a:schemeClr val="bg1"/>
                    </a:solidFill>
                  </a:tcPr>
                </a:tc>
                <a:tc>
                  <a:txBody>
                    <a:bodyPr/>
                    <a:lstStyle/>
                    <a:p>
                      <a:r>
                        <a:rPr lang="en-US" sz="1500" b="0" i="0" u="none" strike="noStrike" kern="1200" baseline="0" dirty="0">
                          <a:solidFill>
                            <a:schemeClr val="tx1"/>
                          </a:solidFill>
                          <a:latin typeface="+mn-lt"/>
                          <a:ea typeface="+mn-ea"/>
                          <a:cs typeface="+mn-cs"/>
                        </a:rPr>
                        <a:t>Help establish the biodiversity targets, data, maps and</a:t>
                      </a:r>
                    </a:p>
                    <a:p>
                      <a:r>
                        <a:rPr lang="en-US" sz="1500" b="0" i="0" u="none" strike="noStrike" kern="1200" baseline="0" dirty="0">
                          <a:solidFill>
                            <a:schemeClr val="tx1"/>
                          </a:solidFill>
                          <a:latin typeface="+mn-lt"/>
                          <a:ea typeface="+mn-ea"/>
                          <a:cs typeface="+mn-cs"/>
                        </a:rPr>
                        <a:t>metrics to underpin the net gain.</a:t>
                      </a:r>
                    </a:p>
                  </a:txBody>
                  <a:tcPr marL="68580" marR="68580" marT="34290" marB="3429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solidFill>
                      <a:schemeClr val="bg1"/>
                    </a:solidFill>
                  </a:tcPr>
                </a:tc>
                <a:tc>
                  <a:txBody>
                    <a:bodyPr/>
                    <a:lstStyle/>
                    <a:p>
                      <a:r>
                        <a:rPr lang="en-US" sz="1500" b="0" i="0" u="none" strike="noStrike" kern="1200" baseline="0" dirty="0">
                          <a:solidFill>
                            <a:schemeClr val="tx1"/>
                          </a:solidFill>
                          <a:latin typeface="+mn-lt"/>
                          <a:ea typeface="+mn-ea"/>
                          <a:cs typeface="+mn-cs"/>
                        </a:rPr>
                        <a:t>Hold governments, companies and financial institutions to account.</a:t>
                      </a:r>
                      <a:endParaRPr lang="en-US" sz="1500" dirty="0"/>
                    </a:p>
                  </a:txBody>
                  <a:tcPr marL="68580" marR="68580" marT="34290" marB="34290">
                    <a:lnL w="12700" cap="flat" cmpd="sng" algn="ctr">
                      <a:solidFill>
                        <a:srgbClr val="0099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91171">
                <a:tc>
                  <a:txBody>
                    <a:bodyPr/>
                    <a:lstStyle/>
                    <a:p>
                      <a:r>
                        <a:rPr lang="en-US" sz="1500" b="0" i="0" u="none" strike="noStrike" kern="1200" baseline="0" dirty="0">
                          <a:solidFill>
                            <a:schemeClr val="tx1"/>
                          </a:solidFill>
                          <a:latin typeface="+mn-lt"/>
                          <a:ea typeface="+mn-ea"/>
                          <a:cs typeface="+mn-cs"/>
                        </a:rPr>
                        <a:t>Conservation and</a:t>
                      </a:r>
                    </a:p>
                    <a:p>
                      <a:r>
                        <a:rPr lang="en-US" sz="1500" b="0" i="0" u="none" strike="noStrike" kern="1200" baseline="0" dirty="0">
                          <a:solidFill>
                            <a:schemeClr val="tx1"/>
                          </a:solidFill>
                          <a:latin typeface="+mn-lt"/>
                          <a:ea typeface="+mn-ea"/>
                          <a:cs typeface="+mn-cs"/>
                        </a:rPr>
                        <a:t>development priorities aligned through timely land-use planning. </a:t>
                      </a:r>
                    </a:p>
                    <a:p>
                      <a:r>
                        <a:rPr lang="en-US" sz="1500" b="0" i="0" u="none" strike="noStrike" kern="1200" baseline="0" dirty="0">
                          <a:solidFill>
                            <a:schemeClr val="tx1"/>
                          </a:solidFill>
                          <a:latin typeface="+mn-lt"/>
                          <a:ea typeface="+mn-ea"/>
                          <a:cs typeface="+mn-cs"/>
                        </a:rPr>
                        <a:t>Licenses for companies with best practice.</a:t>
                      </a:r>
                      <a:endParaRPr lang="en-US" sz="1500" dirty="0">
                        <a:ln>
                          <a:solidFill>
                            <a:srgbClr val="009999"/>
                          </a:solidFill>
                        </a:ln>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0" i="0" u="none" strike="noStrike" kern="1200" baseline="0" dirty="0">
                          <a:solidFill>
                            <a:schemeClr val="tx1"/>
                          </a:solidFill>
                          <a:latin typeface="+mn-lt"/>
                          <a:ea typeface="+mn-ea"/>
                          <a:cs typeface="+mn-cs"/>
                        </a:rPr>
                        <a:t>Commit to net gain of biodiversity.</a:t>
                      </a:r>
                    </a:p>
                    <a:p>
                      <a:r>
                        <a:rPr lang="en-US" sz="1500" b="0" i="0" u="none" strike="noStrike" kern="1200" baseline="0" dirty="0">
                          <a:solidFill>
                            <a:schemeClr val="tx1"/>
                          </a:solidFill>
                          <a:latin typeface="+mn-lt"/>
                          <a:ea typeface="+mn-ea"/>
                          <a:cs typeface="+mn-cs"/>
                        </a:rPr>
                        <a:t>Roadmap to achieve this. Communicate</a:t>
                      </a:r>
                    </a:p>
                    <a:p>
                      <a:r>
                        <a:rPr lang="en-US" sz="1500" b="0" i="0" u="none" strike="noStrike" kern="1200" baseline="0" dirty="0">
                          <a:solidFill>
                            <a:schemeClr val="tx1"/>
                          </a:solidFill>
                          <a:latin typeface="+mn-lt"/>
                          <a:ea typeface="+mn-ea"/>
                          <a:cs typeface="+mn-cs"/>
                        </a:rPr>
                        <a:t>progress &amp; biodiversity</a:t>
                      </a:r>
                    </a:p>
                    <a:p>
                      <a:r>
                        <a:rPr lang="en-US" sz="1500" b="0" i="0" u="none" strike="noStrike" kern="1200" baseline="0" dirty="0">
                          <a:solidFill>
                            <a:schemeClr val="tx1"/>
                          </a:solidFill>
                          <a:latin typeface="+mn-lt"/>
                          <a:ea typeface="+mn-ea"/>
                          <a:cs typeface="+mn-cs"/>
                        </a:rPr>
                        <a:t>outcomes transparently.</a:t>
                      </a:r>
                      <a:endParaRPr lang="en-US" sz="1500" dirty="0">
                        <a:ln>
                          <a:solidFill>
                            <a:srgbClr val="009999"/>
                          </a:solidFill>
                        </a:ln>
                      </a:endParaRPr>
                    </a:p>
                  </a:txBody>
                  <a:tcPr marL="68580" marR="68580" marT="34290" marB="3429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0" i="0" u="none" strike="noStrike" kern="1200" baseline="0" dirty="0">
                          <a:solidFill>
                            <a:schemeClr val="tx1"/>
                          </a:solidFill>
                          <a:latin typeface="+mn-lt"/>
                          <a:ea typeface="+mn-ea"/>
                          <a:cs typeface="+mn-cs"/>
                        </a:rPr>
                        <a:t>Donors finance governments to establish effective mitigation systems.</a:t>
                      </a:r>
                    </a:p>
                    <a:p>
                      <a:r>
                        <a:rPr lang="en-US" sz="1500" b="0" i="0" u="none" strike="noStrike" kern="1200" baseline="0" dirty="0">
                          <a:solidFill>
                            <a:schemeClr val="tx1"/>
                          </a:solidFill>
                          <a:latin typeface="+mn-lt"/>
                          <a:ea typeface="+mn-ea"/>
                          <a:cs typeface="+mn-cs"/>
                        </a:rPr>
                        <a:t>Capacity building for public &amp; private sectors.</a:t>
                      </a:r>
                      <a:endParaRPr lang="en-US" sz="1500" dirty="0">
                        <a:ln>
                          <a:solidFill>
                            <a:srgbClr val="009999"/>
                          </a:solidFill>
                        </a:ln>
                      </a:endParaRPr>
                    </a:p>
                  </a:txBody>
                  <a:tcPr marL="68580" marR="68580" marT="34290" marB="3429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0" i="0" u="none" strike="noStrike" kern="1200" baseline="0" dirty="0">
                          <a:solidFill>
                            <a:schemeClr val="tx1"/>
                          </a:solidFill>
                          <a:latin typeface="+mn-lt"/>
                          <a:ea typeface="+mn-ea"/>
                          <a:cs typeface="+mn-cs"/>
                        </a:rPr>
                        <a:t>Support companies</a:t>
                      </a:r>
                    </a:p>
                    <a:p>
                      <a:r>
                        <a:rPr lang="en-US" sz="1500" b="0" i="0" u="none" strike="noStrike" kern="1200" baseline="0" dirty="0">
                          <a:solidFill>
                            <a:schemeClr val="tx1"/>
                          </a:solidFill>
                          <a:latin typeface="+mn-lt"/>
                          <a:ea typeface="+mn-ea"/>
                          <a:cs typeface="+mn-cs"/>
                        </a:rPr>
                        <a:t>and governments.</a:t>
                      </a:r>
                    </a:p>
                    <a:p>
                      <a:r>
                        <a:rPr lang="en-US" sz="1500" b="0" i="0" u="none" strike="noStrike" kern="1200" baseline="0" dirty="0">
                          <a:solidFill>
                            <a:schemeClr val="tx1"/>
                          </a:solidFill>
                          <a:latin typeface="+mn-lt"/>
                          <a:ea typeface="+mn-ea"/>
                          <a:cs typeface="+mn-cs"/>
                        </a:rPr>
                        <a:t>Evaluate them independently.</a:t>
                      </a:r>
                      <a:endParaRPr lang="en-US" sz="1500" dirty="0">
                        <a:ln>
                          <a:solidFill>
                            <a:srgbClr val="009999"/>
                          </a:solidFill>
                        </a:ln>
                      </a:endParaRPr>
                    </a:p>
                    <a:p>
                      <a:endParaRPr lang="en-US" sz="1500" dirty="0">
                        <a:ln>
                          <a:solidFill>
                            <a:srgbClr val="009999"/>
                          </a:solidFill>
                        </a:ln>
                      </a:endParaRPr>
                    </a:p>
                  </a:txBody>
                  <a:tcPr marL="68580" marR="68580" marT="34290" marB="3429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0" i="0" u="none" strike="noStrike" kern="1200" baseline="0" dirty="0">
                          <a:solidFill>
                            <a:schemeClr val="tx1"/>
                          </a:solidFill>
                          <a:latin typeface="+mn-lt"/>
                          <a:ea typeface="+mn-ea"/>
                          <a:cs typeface="+mn-cs"/>
                        </a:rPr>
                        <a:t>Expect high standards and transparency about achievements of the</a:t>
                      </a:r>
                    </a:p>
                    <a:p>
                      <a:r>
                        <a:rPr lang="en-US" sz="1500" b="0" i="0" u="none" strike="noStrike" kern="1200" baseline="0" dirty="0">
                          <a:solidFill>
                            <a:schemeClr val="tx1"/>
                          </a:solidFill>
                          <a:latin typeface="+mn-lt"/>
                          <a:ea typeface="+mn-ea"/>
                          <a:cs typeface="+mn-cs"/>
                        </a:rPr>
                        <a:t>promises made.</a:t>
                      </a:r>
                      <a:endParaRPr lang="en-US" sz="1500" dirty="0"/>
                    </a:p>
                    <a:p>
                      <a:endParaRPr lang="en-US" sz="1500" dirty="0"/>
                    </a:p>
                  </a:txBody>
                  <a:tcPr marL="68580" marR="68580" marT="34290" marB="34290">
                    <a:lnL w="12700" cap="flat" cmpd="sng" algn="ctr">
                      <a:solidFill>
                        <a:srgbClr val="0099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pSp>
        <p:nvGrpSpPr>
          <p:cNvPr id="6" name="Group 5"/>
          <p:cNvGrpSpPr/>
          <p:nvPr/>
        </p:nvGrpSpPr>
        <p:grpSpPr>
          <a:xfrm>
            <a:off x="2106657" y="1864163"/>
            <a:ext cx="8692407" cy="594054"/>
            <a:chOff x="1201811" y="1928195"/>
            <a:chExt cx="7887178" cy="743552"/>
          </a:xfrm>
        </p:grpSpPr>
        <p:pic>
          <p:nvPicPr>
            <p:cNvPr id="8" name="Picture 7"/>
            <p:cNvPicPr>
              <a:picLocks noChangeAspect="1"/>
            </p:cNvPicPr>
            <p:nvPr/>
          </p:nvPicPr>
          <p:blipFill>
            <a:blip r:embed="rId4"/>
            <a:stretch>
              <a:fillRect/>
            </a:stretch>
          </p:blipFill>
          <p:spPr>
            <a:xfrm>
              <a:off x="1201811" y="1978979"/>
              <a:ext cx="593638" cy="652280"/>
            </a:xfrm>
            <a:prstGeom prst="rect">
              <a:avLst/>
            </a:prstGeom>
          </p:spPr>
        </p:pic>
        <p:pic>
          <p:nvPicPr>
            <p:cNvPr id="9" name="Picture 8"/>
            <p:cNvPicPr>
              <a:picLocks noChangeAspect="1"/>
            </p:cNvPicPr>
            <p:nvPr/>
          </p:nvPicPr>
          <p:blipFill>
            <a:blip r:embed="rId5"/>
            <a:stretch>
              <a:fillRect/>
            </a:stretch>
          </p:blipFill>
          <p:spPr>
            <a:xfrm>
              <a:off x="2987099" y="1996029"/>
              <a:ext cx="603256" cy="635229"/>
            </a:xfrm>
            <a:prstGeom prst="rect">
              <a:avLst/>
            </a:prstGeom>
          </p:spPr>
        </p:pic>
        <p:pic>
          <p:nvPicPr>
            <p:cNvPr id="10" name="Picture 9"/>
            <p:cNvPicPr>
              <a:picLocks noChangeAspect="1"/>
            </p:cNvPicPr>
            <p:nvPr/>
          </p:nvPicPr>
          <p:blipFill>
            <a:blip r:embed="rId6"/>
            <a:stretch>
              <a:fillRect/>
            </a:stretch>
          </p:blipFill>
          <p:spPr>
            <a:xfrm>
              <a:off x="4782005" y="1978979"/>
              <a:ext cx="673823" cy="681155"/>
            </a:xfrm>
            <a:prstGeom prst="rect">
              <a:avLst/>
            </a:prstGeom>
          </p:spPr>
        </p:pic>
        <p:pic>
          <p:nvPicPr>
            <p:cNvPr id="11" name="Picture 10"/>
            <p:cNvPicPr>
              <a:picLocks noChangeAspect="1"/>
            </p:cNvPicPr>
            <p:nvPr/>
          </p:nvPicPr>
          <p:blipFill>
            <a:blip r:embed="rId7"/>
            <a:stretch>
              <a:fillRect/>
            </a:stretch>
          </p:blipFill>
          <p:spPr>
            <a:xfrm>
              <a:off x="6812587" y="1928195"/>
              <a:ext cx="470751" cy="743552"/>
            </a:xfrm>
            <a:prstGeom prst="rect">
              <a:avLst/>
            </a:prstGeom>
          </p:spPr>
        </p:pic>
        <p:pic>
          <p:nvPicPr>
            <p:cNvPr id="12" name="Picture 11"/>
            <p:cNvPicPr>
              <a:picLocks noChangeAspect="1"/>
            </p:cNvPicPr>
            <p:nvPr/>
          </p:nvPicPr>
          <p:blipFill>
            <a:blip r:embed="rId8"/>
            <a:stretch>
              <a:fillRect/>
            </a:stretch>
          </p:blipFill>
          <p:spPr>
            <a:xfrm>
              <a:off x="8489482" y="1940983"/>
              <a:ext cx="599507" cy="688671"/>
            </a:xfrm>
            <a:prstGeom prst="rect">
              <a:avLst/>
            </a:prstGeom>
          </p:spPr>
        </p:pic>
      </p:grpSp>
    </p:spTree>
    <p:extLst>
      <p:ext uri="{BB962C8B-B14F-4D97-AF65-F5344CB8AC3E}">
        <p14:creationId xmlns:p14="http://schemas.microsoft.com/office/powerpoint/2010/main" val="1020884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887478" y="141513"/>
            <a:ext cx="8094722"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Standards</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707886"/>
          </a:xfrm>
          <a:prstGeom prst="rect">
            <a:avLst/>
          </a:prstGeom>
          <a:noFill/>
        </p:spPr>
        <p:txBody>
          <a:bodyPr wrap="square" rtlCol="0">
            <a:spAutoFit/>
          </a:bodyPr>
          <a:lstStyle/>
          <a:p>
            <a:pPr algn="ctr" defTabSz="768111"/>
            <a:r>
              <a:rPr lang="fr-FR" sz="4000" b="1" dirty="0">
                <a:latin typeface="Calibri" panose="020F0502020204030204" pitchFamily="34" charset="0"/>
              </a:rPr>
              <a:t>IUCN</a:t>
            </a:r>
            <a:endParaRPr lang="pt-PT" sz="4000" b="1" dirty="0">
              <a:latin typeface="Calibri" panose="020F0502020204030204" pitchFamily="34" charset="0"/>
            </a:endParaRPr>
          </a:p>
        </p:txBody>
      </p:sp>
    </p:spTree>
    <p:extLst>
      <p:ext uri="{BB962C8B-B14F-4D97-AF65-F5344CB8AC3E}">
        <p14:creationId xmlns:p14="http://schemas.microsoft.com/office/powerpoint/2010/main" val="1008665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8933" y="0"/>
            <a:ext cx="9224831" cy="636544"/>
          </a:xfrm>
        </p:spPr>
        <p:txBody>
          <a:bodyPr>
            <a:normAutofit/>
          </a:bodyPr>
          <a:lstStyle/>
          <a:p>
            <a:r>
              <a:rPr lang="en-US" sz="2800" b="1" dirty="0">
                <a:solidFill>
                  <a:schemeClr val="bg1"/>
                </a:solidFill>
                <a:latin typeface="Calibri" panose="020F0502020204030204" pitchFamily="34" charset="0"/>
              </a:rPr>
              <a:t>IUCN has adopted a policy on biodiversity offsets</a:t>
            </a:r>
            <a:endParaRPr lang="en-GB" sz="2800" b="1" dirty="0">
              <a:solidFill>
                <a:schemeClr val="bg1"/>
              </a:solidFill>
              <a:latin typeface="Calibri" panose="020F0502020204030204" pitchFamily="34" charset="0"/>
            </a:endParaRPr>
          </a:p>
        </p:txBody>
      </p:sp>
      <p:sp>
        <p:nvSpPr>
          <p:cNvPr id="6" name="Rectangle 5"/>
          <p:cNvSpPr/>
          <p:nvPr/>
        </p:nvSpPr>
        <p:spPr>
          <a:xfrm>
            <a:off x="545608" y="904296"/>
            <a:ext cx="9485427" cy="6217087"/>
          </a:xfrm>
          <a:prstGeom prst="rect">
            <a:avLst/>
          </a:prstGeom>
        </p:spPr>
        <p:txBody>
          <a:bodyPr wrap="square">
            <a:spAutoFit/>
          </a:bodyPr>
          <a:lstStyle/>
          <a:p>
            <a:r>
              <a:rPr lang="en-US" sz="2000" b="1" dirty="0">
                <a:solidFill>
                  <a:schemeClr val="accent6"/>
                </a:solidFill>
                <a:latin typeface="Calibri" panose="020F0502020204030204" pitchFamily="34" charset="0"/>
                <a:cs typeface="Arial" pitchFamily="34" charset="0"/>
              </a:rPr>
              <a:t>This started with the </a:t>
            </a:r>
            <a:r>
              <a:rPr lang="en-US" sz="2000" b="1" dirty="0" err="1">
                <a:solidFill>
                  <a:schemeClr val="accent6"/>
                </a:solidFill>
                <a:latin typeface="Calibri" panose="020F0502020204030204" pitchFamily="34" charset="0"/>
                <a:cs typeface="Arial" pitchFamily="34" charset="0"/>
              </a:rPr>
              <a:t>Jeju</a:t>
            </a:r>
            <a:r>
              <a:rPr lang="en-US" sz="2000" b="1" dirty="0">
                <a:solidFill>
                  <a:schemeClr val="accent6"/>
                </a:solidFill>
                <a:latin typeface="Calibri" panose="020F0502020204030204" pitchFamily="34" charset="0"/>
                <a:cs typeface="Arial" pitchFamily="34" charset="0"/>
              </a:rPr>
              <a:t> mandate and objective</a:t>
            </a:r>
          </a:p>
          <a:p>
            <a:pPr marL="342900" indent="-342900">
              <a:buFont typeface="Arial" panose="020B0604020202020204" pitchFamily="34" charset="0"/>
              <a:buChar char="•"/>
            </a:pPr>
            <a:r>
              <a:rPr lang="en-GB" dirty="0">
                <a:solidFill>
                  <a:srgbClr val="000000"/>
                </a:solidFill>
                <a:latin typeface="Calibri" panose="020F0502020204030204" pitchFamily="34" charset="0"/>
              </a:rPr>
              <a:t>Resolution 110 , World Conservation Congress, </a:t>
            </a:r>
            <a:r>
              <a:rPr lang="en-GB" dirty="0" err="1">
                <a:solidFill>
                  <a:srgbClr val="000000"/>
                </a:solidFill>
                <a:latin typeface="Calibri" panose="020F0502020204030204" pitchFamily="34" charset="0"/>
              </a:rPr>
              <a:t>Jeju</a:t>
            </a:r>
            <a:r>
              <a:rPr lang="en-GB" dirty="0">
                <a:solidFill>
                  <a:srgbClr val="000000"/>
                </a:solidFill>
                <a:latin typeface="Calibri" panose="020F0502020204030204" pitchFamily="34" charset="0"/>
              </a:rPr>
              <a:t> 2012.  Director General to establish a working group to develop IUCN policy on biodiversity offsets.</a:t>
            </a:r>
          </a:p>
          <a:p>
            <a:pPr marL="342900" indent="-342900">
              <a:buFont typeface="Arial" panose="020B0604020202020204" pitchFamily="34" charset="0"/>
              <a:buChar char="•"/>
            </a:pPr>
            <a:r>
              <a:rPr lang="en-GB" dirty="0">
                <a:solidFill>
                  <a:srgbClr val="000000"/>
                </a:solidFill>
                <a:latin typeface="Calibri" panose="020F0502020204030204" pitchFamily="34" charset="0"/>
              </a:rPr>
              <a:t>Objective: </a:t>
            </a:r>
            <a:r>
              <a:rPr lang="en-US" dirty="0">
                <a:solidFill>
                  <a:srgbClr val="000000"/>
                </a:solidFill>
                <a:latin typeface="Calibri" panose="020F0502020204030204" pitchFamily="34" charset="0"/>
              </a:rPr>
              <a:t>Guide strategic areas of technical engagement undertaken by IUCN and provide a framework for development of guidelines for IUCN members, government agencies, lenders, and the private sector</a:t>
            </a:r>
          </a:p>
          <a:p>
            <a:pPr marL="342900" indent="-342900">
              <a:buFont typeface="Arial" panose="020B0604020202020204" pitchFamily="34" charset="0"/>
              <a:buChar char="•"/>
            </a:pPr>
            <a:endParaRPr lang="en-US" dirty="0">
              <a:solidFill>
                <a:srgbClr val="000000"/>
              </a:solidFill>
              <a:latin typeface="Calibri" panose="020F0502020204030204" pitchFamily="34" charset="0"/>
              <a:cs typeface="Arial" pitchFamily="34" charset="0"/>
            </a:endParaRPr>
          </a:p>
          <a:p>
            <a:r>
              <a:rPr lang="en-US" sz="2000" b="1" dirty="0">
                <a:solidFill>
                  <a:schemeClr val="accent6"/>
                </a:solidFill>
                <a:latin typeface="Calibri" panose="020F0502020204030204" pitchFamily="34" charset="0"/>
                <a:cs typeface="Arial" pitchFamily="34" charset="0"/>
              </a:rPr>
              <a:t>A Technical Study Group produced background papers</a:t>
            </a:r>
            <a:endParaRPr lang="en-US" sz="2000" dirty="0">
              <a:solidFill>
                <a:schemeClr val="accent6"/>
              </a:solidFill>
              <a:latin typeface="Calibri" panose="020F0502020204030204" pitchFamily="34" charset="0"/>
              <a:cs typeface="Arial" pitchFamily="34" charset="0"/>
            </a:endParaRPr>
          </a:p>
          <a:p>
            <a:r>
              <a:rPr lang="en-US" dirty="0">
                <a:solidFill>
                  <a:srgbClr val="000000"/>
                </a:solidFill>
                <a:latin typeface="Calibri" panose="020F0502020204030204" pitchFamily="34" charset="0"/>
              </a:rPr>
              <a:t>Technical and policy issues concerning biodiversity offsets, areas of general stakeholder convergence and unresolved issues and how might be addressed</a:t>
            </a:r>
          </a:p>
          <a:p>
            <a:pPr marL="342900" indent="-342900">
              <a:buFont typeface="Arial" panose="020B0604020202020204" pitchFamily="34" charset="0"/>
              <a:buChar char="•"/>
            </a:pPr>
            <a:r>
              <a:rPr lang="en-US" dirty="0">
                <a:solidFill>
                  <a:srgbClr val="000000"/>
                </a:solidFill>
                <a:latin typeface="Calibri" panose="020F0502020204030204" pitchFamily="34" charset="0"/>
              </a:rPr>
              <a:t>Technical Study Paper: </a:t>
            </a:r>
            <a:r>
              <a:rPr lang="en-US" dirty="0">
                <a:solidFill>
                  <a:srgbClr val="000000"/>
                </a:solidFill>
                <a:latin typeface="Calibri" panose="020F0502020204030204" pitchFamily="34" charset="0"/>
                <a:hlinkClick r:id="rId3"/>
              </a:rPr>
              <a:t>https://portals.iucn.org/library/node/44900</a:t>
            </a:r>
            <a:r>
              <a:rPr lang="en-US" dirty="0">
                <a:solidFill>
                  <a:srgbClr val="000000"/>
                </a:solidFill>
                <a:latin typeface="Calibri" panose="020F0502020204030204" pitchFamily="34" charset="0"/>
              </a:rPr>
              <a:t> </a:t>
            </a:r>
          </a:p>
          <a:p>
            <a:pPr marL="342900" indent="-342900">
              <a:buFont typeface="Arial" panose="020B0604020202020204" pitchFamily="34" charset="0"/>
              <a:buChar char="•"/>
            </a:pPr>
            <a:r>
              <a:rPr lang="en-US" dirty="0">
                <a:solidFill>
                  <a:srgbClr val="000000"/>
                </a:solidFill>
                <a:latin typeface="Calibri" panose="020F0502020204030204" pitchFamily="34" charset="0"/>
              </a:rPr>
              <a:t>Input paper: technical conditions: </a:t>
            </a:r>
            <a:r>
              <a:rPr lang="en-US" dirty="0">
                <a:solidFill>
                  <a:srgbClr val="000000"/>
                </a:solidFill>
                <a:latin typeface="Calibri" panose="020F0502020204030204" pitchFamily="34" charset="0"/>
                <a:hlinkClick r:id="rId3"/>
              </a:rPr>
              <a:t>https://portals.iucn.org/library/node/44900</a:t>
            </a:r>
            <a:r>
              <a:rPr lang="en-US" dirty="0">
                <a:solidFill>
                  <a:srgbClr val="000000"/>
                </a:solidFill>
                <a:latin typeface="Calibri" panose="020F0502020204030204" pitchFamily="34" charset="0"/>
              </a:rPr>
              <a:t>   </a:t>
            </a:r>
          </a:p>
          <a:p>
            <a:pPr marL="342900" indent="-342900">
              <a:buFont typeface="Arial" panose="020B0604020202020204" pitchFamily="34" charset="0"/>
              <a:buChar char="•"/>
            </a:pPr>
            <a:r>
              <a:rPr lang="en-US" dirty="0">
                <a:solidFill>
                  <a:srgbClr val="000000"/>
                </a:solidFill>
                <a:latin typeface="Calibri" panose="020F0502020204030204" pitchFamily="34" charset="0"/>
              </a:rPr>
              <a:t>Input paper: policy options </a:t>
            </a:r>
            <a:r>
              <a:rPr lang="en-US" dirty="0">
                <a:solidFill>
                  <a:srgbClr val="000000"/>
                </a:solidFill>
                <a:latin typeface="Calibri" panose="020F0502020204030204" pitchFamily="34" charset="0"/>
                <a:hlinkClick r:id="rId4"/>
              </a:rPr>
              <a:t>https://portals.iucn.org/library/node/44776</a:t>
            </a:r>
            <a:r>
              <a:rPr lang="en-US" dirty="0">
                <a:solidFill>
                  <a:srgbClr val="000000"/>
                </a:solidFill>
                <a:latin typeface="Calibri" panose="020F0502020204030204" pitchFamily="34" charset="0"/>
              </a:rPr>
              <a:t> </a:t>
            </a:r>
          </a:p>
          <a:p>
            <a:pPr marL="342900" indent="-342900">
              <a:buFont typeface="Arial" panose="020B0604020202020204" pitchFamily="34" charset="0"/>
              <a:buChar char="•"/>
            </a:pPr>
            <a:endParaRPr lang="en-US" sz="2000" b="1" dirty="0">
              <a:solidFill>
                <a:srgbClr val="0033CC"/>
              </a:solidFill>
              <a:latin typeface="Calibri" panose="020F0502020204030204" pitchFamily="34" charset="0"/>
              <a:cs typeface="Arial" pitchFamily="34" charset="0"/>
            </a:endParaRPr>
          </a:p>
          <a:p>
            <a:r>
              <a:rPr lang="en-US" sz="2000" b="1" dirty="0">
                <a:solidFill>
                  <a:schemeClr val="accent6"/>
                </a:solidFill>
                <a:latin typeface="Calibri" panose="020F0502020204030204" pitchFamily="34" charset="0"/>
                <a:cs typeface="Arial" pitchFamily="34" charset="0"/>
              </a:rPr>
              <a:t>Policy Working Group:  </a:t>
            </a:r>
            <a:r>
              <a:rPr lang="en-US" dirty="0" err="1">
                <a:solidFill>
                  <a:srgbClr val="000000"/>
                </a:solidFill>
                <a:latin typeface="Calibri" panose="020F0502020204030204" pitchFamily="34" charset="0"/>
              </a:rPr>
              <a:t>Analysed</a:t>
            </a:r>
            <a:r>
              <a:rPr lang="en-US" dirty="0">
                <a:solidFill>
                  <a:srgbClr val="000000"/>
                </a:solidFill>
                <a:latin typeface="Calibri" panose="020F0502020204030204" pitchFamily="34" charset="0"/>
              </a:rPr>
              <a:t> policy options &amp; proposed a draft policy to IUCN Council </a:t>
            </a:r>
          </a:p>
          <a:p>
            <a:endParaRPr lang="en-US" sz="2000" b="1" dirty="0">
              <a:solidFill>
                <a:srgbClr val="0033CC"/>
              </a:solidFill>
              <a:latin typeface="Calibri" panose="020F0502020204030204" pitchFamily="34" charset="0"/>
              <a:cs typeface="Arial" pitchFamily="34" charset="0"/>
            </a:endParaRPr>
          </a:p>
          <a:p>
            <a:r>
              <a:rPr lang="en-US" sz="2000" b="1" dirty="0">
                <a:solidFill>
                  <a:schemeClr val="accent6"/>
                </a:solidFill>
                <a:latin typeface="Calibri" panose="020F0502020204030204" pitchFamily="34" charset="0"/>
                <a:cs typeface="Arial" pitchFamily="34" charset="0"/>
              </a:rPr>
              <a:t>IUCN policy was adopted by IUCN Council </a:t>
            </a:r>
            <a:r>
              <a:rPr lang="en-US" dirty="0">
                <a:solidFill>
                  <a:srgbClr val="000000"/>
                </a:solidFill>
                <a:latin typeface="Calibri" panose="020F0502020204030204" pitchFamily="34" charset="0"/>
                <a:cs typeface="Arial" pitchFamily="34" charset="0"/>
              </a:rPr>
              <a:t>at the IUCN WCC, Hawaii 2016</a:t>
            </a:r>
          </a:p>
          <a:p>
            <a:pPr lvl="1">
              <a:spcBef>
                <a:spcPts val="1200"/>
              </a:spcBef>
              <a:spcAft>
                <a:spcPts val="300"/>
              </a:spcAft>
            </a:pPr>
            <a:endParaRPr lang="en-US" sz="2000" dirty="0">
              <a:solidFill>
                <a:srgbClr val="000000"/>
              </a:solidFill>
              <a:latin typeface="Calibri" panose="020F0502020204030204" pitchFamily="34" charset="0"/>
              <a:cs typeface="Arial" pitchFamily="34" charset="0"/>
            </a:endParaRPr>
          </a:p>
          <a:p>
            <a:pPr marL="1604963" lvl="1" indent="-1147763">
              <a:spcBef>
                <a:spcPts val="300"/>
              </a:spcBef>
              <a:spcAft>
                <a:spcPts val="300"/>
              </a:spcAft>
            </a:pPr>
            <a:endParaRPr lang="en-US" sz="2000" dirty="0">
              <a:solidFill>
                <a:srgbClr val="000000"/>
              </a:solidFill>
              <a:latin typeface="Calibri" panose="020F0502020204030204" pitchFamily="34" charset="0"/>
              <a:cs typeface="Arial" pitchFamily="34" charset="0"/>
            </a:endParaRPr>
          </a:p>
          <a:p>
            <a:pPr marL="1147763" indent="-1147763">
              <a:spcBef>
                <a:spcPts val="300"/>
              </a:spcBef>
              <a:spcAft>
                <a:spcPts val="300"/>
              </a:spcAft>
            </a:pPr>
            <a:endParaRPr lang="en-US" sz="2000" dirty="0">
              <a:solidFill>
                <a:srgbClr val="000000"/>
              </a:solidFill>
              <a:latin typeface="Calibri" panose="020F0502020204030204" pitchFamily="34" charset="0"/>
              <a:cs typeface="Arial" pitchFamily="34" charset="0"/>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528282" y="2924066"/>
            <a:ext cx="1069016" cy="150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536869" y="1103845"/>
            <a:ext cx="1065744" cy="149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528282" y="4798491"/>
            <a:ext cx="1079711" cy="152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911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ChangeArrowheads="1"/>
          </p:cNvSpPr>
          <p:nvPr/>
        </p:nvSpPr>
        <p:spPr bwMode="auto">
          <a:xfrm>
            <a:off x="580129" y="1151840"/>
            <a:ext cx="9235778" cy="4930687"/>
          </a:xfrm>
          <a:prstGeom prst="rect">
            <a:avLst/>
          </a:prstGeom>
          <a:noFill/>
          <a:ln w="9525">
            <a:noFill/>
            <a:miter lim="800000"/>
            <a:headEnd/>
            <a:tailEnd/>
          </a:ln>
        </p:spPr>
        <p:txBody>
          <a:bodyPr/>
          <a:lstStyle/>
          <a:p>
            <a:pPr marL="449263" indent="-449263">
              <a:spcBef>
                <a:spcPts val="1800"/>
              </a:spcBef>
              <a:buFont typeface="Arial" panose="020B0604020202020204" pitchFamily="34" charset="0"/>
              <a:buChar char="•"/>
            </a:pPr>
            <a:r>
              <a:rPr lang="en-US" dirty="0"/>
              <a:t>Under the specific conditions outlined, biodiversity offsets </a:t>
            </a:r>
            <a:r>
              <a:rPr lang="en-US" b="1" dirty="0">
                <a:solidFill>
                  <a:schemeClr val="accent6"/>
                </a:solidFill>
              </a:rPr>
              <a:t>can contribute to positive conservation outcomes</a:t>
            </a:r>
            <a:r>
              <a:rPr lang="en-US" dirty="0"/>
              <a:t>. </a:t>
            </a:r>
          </a:p>
          <a:p>
            <a:pPr marL="449263" indent="-449263">
              <a:spcBef>
                <a:spcPts val="1800"/>
              </a:spcBef>
              <a:buFont typeface="Arial" panose="020B0604020202020204" pitchFamily="34" charset="0"/>
              <a:buChar char="•"/>
            </a:pPr>
            <a:r>
              <a:rPr lang="en-US" dirty="0"/>
              <a:t>Only appropriate for projects which have rigorously applied the </a:t>
            </a:r>
            <a:r>
              <a:rPr lang="en-US" b="1" dirty="0">
                <a:solidFill>
                  <a:schemeClr val="accent6"/>
                </a:solidFill>
              </a:rPr>
              <a:t>mitigation hierarchy </a:t>
            </a:r>
            <a:r>
              <a:rPr lang="en-US" dirty="0"/>
              <a:t>and when a full set of </a:t>
            </a:r>
            <a:r>
              <a:rPr lang="en-US" b="1" dirty="0">
                <a:solidFill>
                  <a:schemeClr val="accent6"/>
                </a:solidFill>
              </a:rPr>
              <a:t>alternatives</a:t>
            </a:r>
            <a:r>
              <a:rPr lang="en-US" dirty="0"/>
              <a:t> to the project have been considered. </a:t>
            </a:r>
            <a:endParaRPr lang="en-GB" dirty="0"/>
          </a:p>
          <a:p>
            <a:pPr marL="449263" indent="-449263">
              <a:spcBef>
                <a:spcPts val="1800"/>
              </a:spcBef>
              <a:buFont typeface="Arial" panose="020B0604020202020204" pitchFamily="34" charset="0"/>
              <a:buChar char="•"/>
            </a:pPr>
            <a:r>
              <a:rPr lang="en-US" dirty="0"/>
              <a:t>Governments should ensure mitigation hierarchy embedded </a:t>
            </a:r>
            <a:r>
              <a:rPr lang="en-US" b="1" dirty="0">
                <a:solidFill>
                  <a:schemeClr val="accent6"/>
                </a:solidFill>
              </a:rPr>
              <a:t>in landscape and seascape level planning</a:t>
            </a:r>
            <a:r>
              <a:rPr lang="en-US" dirty="0"/>
              <a:t> and legislation, and part of </a:t>
            </a:r>
            <a:r>
              <a:rPr lang="en-US" b="1" dirty="0">
                <a:solidFill>
                  <a:schemeClr val="accent6"/>
                </a:solidFill>
              </a:rPr>
              <a:t>strategic development plans</a:t>
            </a:r>
            <a:r>
              <a:rPr lang="en-US" dirty="0"/>
              <a:t>. </a:t>
            </a:r>
            <a:endParaRPr lang="en-GB" dirty="0"/>
          </a:p>
          <a:p>
            <a:pPr marL="449263" indent="-449263">
              <a:spcBef>
                <a:spcPts val="1800"/>
              </a:spcBef>
              <a:buFont typeface="Arial" panose="020B0604020202020204" pitchFamily="34" charset="0"/>
              <a:buChar char="•"/>
            </a:pPr>
            <a:r>
              <a:rPr lang="en-US" dirty="0"/>
              <a:t>Biodiversity offsets should address the residual impact to achieve at least </a:t>
            </a:r>
            <a:r>
              <a:rPr lang="en-US" b="1" dirty="0">
                <a:solidFill>
                  <a:schemeClr val="accent6"/>
                </a:solidFill>
              </a:rPr>
              <a:t>No Net Loss and preferably a Net Gain </a:t>
            </a:r>
            <a:r>
              <a:rPr lang="en-US" dirty="0"/>
              <a:t>at the project level, compared to a reference scenario (without the project and the offset, or providing a better outcome for biodiversity). </a:t>
            </a:r>
          </a:p>
          <a:p>
            <a:pPr marL="449263" indent="-449263">
              <a:spcBef>
                <a:spcPts val="1800"/>
              </a:spcBef>
              <a:buFont typeface="Arial" panose="020B0604020202020204" pitchFamily="34" charset="0"/>
              <a:buChar char="•"/>
            </a:pPr>
            <a:r>
              <a:rPr lang="en-US" b="1" dirty="0">
                <a:solidFill>
                  <a:schemeClr val="accent6"/>
                </a:solidFill>
              </a:rPr>
              <a:t>Societal values should also be accounted for</a:t>
            </a:r>
            <a:r>
              <a:rPr lang="en-US" dirty="0"/>
              <a:t> and inform the design and implementation of biodiversity offsets. </a:t>
            </a:r>
            <a:endParaRPr lang="en-GB" dirty="0"/>
          </a:p>
          <a:p>
            <a:pPr marL="449263" indent="-449263">
              <a:spcBef>
                <a:spcPts val="1800"/>
              </a:spcBef>
              <a:buFont typeface="Arial" panose="020B0604020202020204" pitchFamily="34" charset="0"/>
              <a:buChar char="•"/>
            </a:pPr>
            <a:r>
              <a:rPr lang="en-US" dirty="0"/>
              <a:t>When residual impacts on biodiversity </a:t>
            </a:r>
            <a:r>
              <a:rPr lang="en-US" b="1" dirty="0">
                <a:solidFill>
                  <a:schemeClr val="accent6"/>
                </a:solidFill>
              </a:rPr>
              <a:t>cannot be offset </a:t>
            </a:r>
            <a:r>
              <a:rPr lang="en-US" dirty="0"/>
              <a:t>or offsets have a </a:t>
            </a:r>
            <a:r>
              <a:rPr lang="en-US" b="1" dirty="0">
                <a:solidFill>
                  <a:schemeClr val="accent6"/>
                </a:solidFill>
              </a:rPr>
              <a:t>high risk of failure</a:t>
            </a:r>
            <a:r>
              <a:rPr lang="en-US" dirty="0"/>
              <a:t>, </a:t>
            </a:r>
            <a:r>
              <a:rPr lang="en-US" b="1" dirty="0">
                <a:solidFill>
                  <a:schemeClr val="accent6"/>
                </a:solidFill>
              </a:rPr>
              <a:t>biodiversity offsets are not appropriate</a:t>
            </a:r>
            <a:r>
              <a:rPr lang="en-US" dirty="0"/>
              <a:t>, and the </a:t>
            </a:r>
            <a:r>
              <a:rPr lang="en-US" b="1" dirty="0">
                <a:solidFill>
                  <a:schemeClr val="accent6"/>
                </a:solidFill>
              </a:rPr>
              <a:t>project as designed should not proceed</a:t>
            </a:r>
            <a:r>
              <a:rPr lang="en-US" dirty="0"/>
              <a:t>. </a:t>
            </a:r>
            <a:endParaRPr lang="en-GB" dirty="0"/>
          </a:p>
          <a:p>
            <a:pPr marL="363538" indent="-363538" eaLnBrk="0" hangingPunct="0">
              <a:lnSpc>
                <a:spcPct val="105000"/>
              </a:lnSpc>
              <a:spcBef>
                <a:spcPts val="600"/>
              </a:spcBef>
              <a:defRPr/>
            </a:pPr>
            <a:endParaRPr lang="en-GB" sz="1400" dirty="0"/>
          </a:p>
          <a:p>
            <a:pPr marL="877888" lvl="1" indent="-514350" eaLnBrk="0" hangingPunct="0">
              <a:spcBef>
                <a:spcPts val="600"/>
              </a:spcBef>
              <a:defRPr/>
            </a:pPr>
            <a:endParaRPr lang="en-GB" sz="2400" dirty="0">
              <a:solidFill>
                <a:schemeClr val="accent2"/>
              </a:solidFill>
            </a:endParaRPr>
          </a:p>
        </p:txBody>
      </p:sp>
      <p:sp>
        <p:nvSpPr>
          <p:cNvPr id="31747" name="Rectangle 4"/>
          <p:cNvSpPr>
            <a:spLocks noChangeArrowheads="1"/>
          </p:cNvSpPr>
          <p:nvPr/>
        </p:nvSpPr>
        <p:spPr bwMode="auto">
          <a:xfrm>
            <a:off x="5867400" y="2286000"/>
            <a:ext cx="4800600" cy="3276600"/>
          </a:xfrm>
          <a:prstGeom prst="rect">
            <a:avLst/>
          </a:prstGeom>
          <a:noFill/>
          <a:ln w="9525">
            <a:noFill/>
            <a:miter lim="800000"/>
            <a:headEnd/>
            <a:tailEnd/>
          </a:ln>
        </p:spPr>
        <p:txBody>
          <a:bodyPr/>
          <a:lstStyle/>
          <a:p>
            <a:pPr marL="742950" lvl="1" indent="-285750" eaLnBrk="0" hangingPunct="0">
              <a:spcBef>
                <a:spcPct val="20000"/>
              </a:spcBef>
            </a:pPr>
            <a:endParaRPr lang="en-US" sz="2400"/>
          </a:p>
        </p:txBody>
      </p:sp>
      <p:sp>
        <p:nvSpPr>
          <p:cNvPr id="31752" name="Text Box 12"/>
          <p:cNvSpPr txBox="1">
            <a:spLocks noChangeArrowheads="1"/>
          </p:cNvSpPr>
          <p:nvPr/>
        </p:nvSpPr>
        <p:spPr bwMode="auto">
          <a:xfrm>
            <a:off x="788102" y="163522"/>
            <a:ext cx="9295558" cy="544512"/>
          </a:xfrm>
          <a:prstGeom prst="rect">
            <a:avLst/>
          </a:prstGeom>
          <a:noFill/>
          <a:ln w="9525">
            <a:noFill/>
            <a:miter lim="800000"/>
            <a:headEnd/>
            <a:tailEnd/>
          </a:ln>
        </p:spPr>
        <p:txBody>
          <a:bodyPr wrap="square">
            <a:spAutoFit/>
          </a:bodyPr>
          <a:lstStyle/>
          <a:p>
            <a:pPr algn="ctr" eaLnBrk="0" hangingPunct="0">
              <a:lnSpc>
                <a:spcPct val="90000"/>
              </a:lnSpc>
            </a:pPr>
            <a:r>
              <a:rPr lang="en-US" sz="3200" b="1" dirty="0">
                <a:solidFill>
                  <a:schemeClr val="bg1"/>
                </a:solidFill>
              </a:rPr>
              <a:t>IUCN policy statement on biodiversity offsetting</a:t>
            </a:r>
          </a:p>
        </p:txBody>
      </p:sp>
    </p:spTree>
    <p:extLst>
      <p:ext uri="{BB962C8B-B14F-4D97-AF65-F5344CB8AC3E}">
        <p14:creationId xmlns:p14="http://schemas.microsoft.com/office/powerpoint/2010/main" val="315548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55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55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55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055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055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055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ChangeArrowheads="1"/>
          </p:cNvSpPr>
          <p:nvPr/>
        </p:nvSpPr>
        <p:spPr bwMode="auto">
          <a:xfrm>
            <a:off x="580129" y="1151840"/>
            <a:ext cx="9235778" cy="4930687"/>
          </a:xfrm>
          <a:prstGeom prst="rect">
            <a:avLst/>
          </a:prstGeom>
          <a:noFill/>
          <a:ln w="9525">
            <a:noFill/>
            <a:miter lim="800000"/>
            <a:headEnd/>
            <a:tailEnd/>
          </a:ln>
        </p:spPr>
        <p:txBody>
          <a:bodyPr/>
          <a:lstStyle/>
          <a:p>
            <a:pPr>
              <a:spcBef>
                <a:spcPts val="2400"/>
              </a:spcBef>
            </a:pPr>
            <a:r>
              <a:rPr lang="en-US" sz="2400" dirty="0"/>
              <a:t>IUCN’s policy states that further guidelines may be needed on:</a:t>
            </a:r>
          </a:p>
          <a:p>
            <a:pPr marL="285750" indent="-285750">
              <a:spcBef>
                <a:spcPts val="2400"/>
              </a:spcBef>
              <a:buFont typeface="Arial" panose="020B0604020202020204" pitchFamily="34" charset="0"/>
              <a:buChar char="•"/>
            </a:pPr>
            <a:r>
              <a:rPr lang="en-US" sz="2400" dirty="0"/>
              <a:t>Measuring and Exchanging Biodiversity</a:t>
            </a:r>
            <a:endParaRPr lang="en-GB" sz="2400" dirty="0"/>
          </a:p>
          <a:p>
            <a:pPr marL="285750" indent="-285750">
              <a:spcBef>
                <a:spcPts val="2400"/>
              </a:spcBef>
              <a:buFont typeface="Arial" panose="020B0604020202020204" pitchFamily="34" charset="0"/>
              <a:buChar char="•"/>
            </a:pPr>
            <a:r>
              <a:rPr lang="en-US" sz="2400" dirty="0"/>
              <a:t>Additionality</a:t>
            </a:r>
            <a:endParaRPr lang="en-GB" sz="2400" dirty="0"/>
          </a:p>
          <a:p>
            <a:pPr marL="285750" indent="-285750">
              <a:spcBef>
                <a:spcPts val="2400"/>
              </a:spcBef>
              <a:buFont typeface="Arial" panose="020B0604020202020204" pitchFamily="34" charset="0"/>
              <a:buChar char="•"/>
            </a:pPr>
            <a:r>
              <a:rPr lang="en-US" sz="2400" dirty="0"/>
              <a:t>Timeframe</a:t>
            </a:r>
            <a:endParaRPr lang="en-GB" sz="2400" dirty="0"/>
          </a:p>
          <a:p>
            <a:pPr marL="285750" indent="-285750">
              <a:spcBef>
                <a:spcPts val="2400"/>
              </a:spcBef>
              <a:buFont typeface="Arial" panose="020B0604020202020204" pitchFamily="34" charset="0"/>
              <a:buChar char="•"/>
            </a:pPr>
            <a:r>
              <a:rPr lang="en-US" sz="2400" dirty="0"/>
              <a:t>Uncertainty</a:t>
            </a:r>
            <a:endParaRPr lang="en-GB" sz="2400" dirty="0"/>
          </a:p>
          <a:p>
            <a:pPr marL="285750" indent="-285750">
              <a:spcBef>
                <a:spcPts val="2400"/>
              </a:spcBef>
              <a:buFont typeface="Arial" panose="020B0604020202020204" pitchFamily="34" charset="0"/>
              <a:buChar char="•"/>
            </a:pPr>
            <a:r>
              <a:rPr lang="en-US" sz="2400" dirty="0"/>
              <a:t>Monitoring and Evaluation</a:t>
            </a:r>
            <a:endParaRPr lang="en-GB" sz="2400" dirty="0"/>
          </a:p>
          <a:p>
            <a:pPr marL="285750" indent="-285750">
              <a:spcBef>
                <a:spcPts val="2400"/>
              </a:spcBef>
              <a:buFont typeface="Arial" panose="020B0604020202020204" pitchFamily="34" charset="0"/>
              <a:buChar char="•"/>
            </a:pPr>
            <a:r>
              <a:rPr lang="en-US" sz="2400" dirty="0"/>
              <a:t>Governance</a:t>
            </a:r>
            <a:endParaRPr lang="en-GB" sz="2400" dirty="0"/>
          </a:p>
          <a:p>
            <a:pPr marL="363538" indent="-363538" eaLnBrk="0" hangingPunct="0">
              <a:lnSpc>
                <a:spcPct val="105000"/>
              </a:lnSpc>
              <a:spcBef>
                <a:spcPts val="600"/>
              </a:spcBef>
              <a:defRPr/>
            </a:pPr>
            <a:endParaRPr lang="en-GB" sz="1400" dirty="0"/>
          </a:p>
          <a:p>
            <a:pPr marL="877888" lvl="1" indent="-514350" eaLnBrk="0" hangingPunct="0">
              <a:spcBef>
                <a:spcPts val="600"/>
              </a:spcBef>
              <a:defRPr/>
            </a:pPr>
            <a:endParaRPr lang="en-GB" sz="2400" dirty="0">
              <a:solidFill>
                <a:schemeClr val="accent2"/>
              </a:solidFill>
            </a:endParaRPr>
          </a:p>
        </p:txBody>
      </p:sp>
      <p:sp>
        <p:nvSpPr>
          <p:cNvPr id="31747" name="Rectangle 4"/>
          <p:cNvSpPr>
            <a:spLocks noChangeArrowheads="1"/>
          </p:cNvSpPr>
          <p:nvPr/>
        </p:nvSpPr>
        <p:spPr bwMode="auto">
          <a:xfrm>
            <a:off x="5867400" y="2286000"/>
            <a:ext cx="4800600" cy="3276600"/>
          </a:xfrm>
          <a:prstGeom prst="rect">
            <a:avLst/>
          </a:prstGeom>
          <a:noFill/>
          <a:ln w="9525">
            <a:noFill/>
            <a:miter lim="800000"/>
            <a:headEnd/>
            <a:tailEnd/>
          </a:ln>
        </p:spPr>
        <p:txBody>
          <a:bodyPr/>
          <a:lstStyle/>
          <a:p>
            <a:pPr marL="742950" lvl="1" indent="-285750" eaLnBrk="0" hangingPunct="0">
              <a:spcBef>
                <a:spcPct val="20000"/>
              </a:spcBef>
            </a:pPr>
            <a:endParaRPr lang="en-US" sz="2400"/>
          </a:p>
        </p:txBody>
      </p:sp>
      <p:sp>
        <p:nvSpPr>
          <p:cNvPr id="31752" name="Text Box 12"/>
          <p:cNvSpPr txBox="1">
            <a:spLocks noChangeArrowheads="1"/>
          </p:cNvSpPr>
          <p:nvPr/>
        </p:nvSpPr>
        <p:spPr bwMode="auto">
          <a:xfrm>
            <a:off x="788102" y="163522"/>
            <a:ext cx="9295558" cy="544512"/>
          </a:xfrm>
          <a:prstGeom prst="rect">
            <a:avLst/>
          </a:prstGeom>
          <a:noFill/>
          <a:ln w="9525">
            <a:noFill/>
            <a:miter lim="800000"/>
            <a:headEnd/>
            <a:tailEnd/>
          </a:ln>
        </p:spPr>
        <p:txBody>
          <a:bodyPr wrap="square">
            <a:spAutoFit/>
          </a:bodyPr>
          <a:lstStyle/>
          <a:p>
            <a:pPr algn="ctr" eaLnBrk="0" hangingPunct="0">
              <a:lnSpc>
                <a:spcPct val="90000"/>
              </a:lnSpc>
            </a:pPr>
            <a:r>
              <a:rPr lang="en-US" sz="3200" b="1" dirty="0">
                <a:solidFill>
                  <a:schemeClr val="bg1"/>
                </a:solidFill>
              </a:rPr>
              <a:t>IUCN policy: key elements of biodiversity offsets</a:t>
            </a:r>
          </a:p>
        </p:txBody>
      </p:sp>
      <p:pic>
        <p:nvPicPr>
          <p:cNvPr id="5" name="Picture 12">
            <a:extLst>
              <a:ext uri="{FF2B5EF4-FFF2-40B4-BE49-F238E27FC236}">
                <a16:creationId xmlns:a16="http://schemas.microsoft.com/office/drawing/2014/main" id="{6ED5FDB6-7C0B-4EC7-A424-707CC9E097DD}"/>
              </a:ext>
            </a:extLst>
          </p:cNvPr>
          <p:cNvPicPr>
            <a:picLocks noChangeAspect="1" noChangeArrowheads="1"/>
          </p:cNvPicPr>
          <p:nvPr/>
        </p:nvPicPr>
        <p:blipFill>
          <a:blip r:embed="rId3" cstate="print"/>
          <a:srcRect/>
          <a:stretch>
            <a:fillRect/>
          </a:stretch>
        </p:blipFill>
        <p:spPr bwMode="auto">
          <a:xfrm>
            <a:off x="9469691" y="887290"/>
            <a:ext cx="2396617" cy="5807188"/>
          </a:xfrm>
          <a:prstGeom prst="rect">
            <a:avLst/>
          </a:prstGeom>
          <a:noFill/>
          <a:ln w="9525">
            <a:noFill/>
            <a:miter lim="800000"/>
            <a:headEnd/>
            <a:tailEnd/>
          </a:ln>
        </p:spPr>
      </p:pic>
    </p:spTree>
    <p:extLst>
      <p:ext uri="{BB962C8B-B14F-4D97-AF65-F5344CB8AC3E}">
        <p14:creationId xmlns:p14="http://schemas.microsoft.com/office/powerpoint/2010/main" val="2719930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123623" y="779821"/>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266;p33">
            <a:extLst>
              <a:ext uri="{FF2B5EF4-FFF2-40B4-BE49-F238E27FC236}">
                <a16:creationId xmlns:a16="http://schemas.microsoft.com/office/drawing/2014/main" id="{C89388D4-5C45-41A6-9ED0-6C248A20033D}"/>
              </a:ext>
            </a:extLst>
          </p:cNvPr>
          <p:cNvSpPr/>
          <p:nvPr/>
        </p:nvSpPr>
        <p:spPr>
          <a:xfrm>
            <a:off x="471775" y="898720"/>
            <a:ext cx="11410374" cy="4893647"/>
          </a:xfrm>
          <a:prstGeom prst="rect">
            <a:avLst/>
          </a:prstGeom>
          <a:noFill/>
          <a:ln>
            <a:noFill/>
          </a:ln>
        </p:spPr>
        <p:txBody>
          <a:bodyPr spcFirstLastPara="1" wrap="square" lIns="91425" tIns="45700" rIns="91425" bIns="45700" anchor="t" anchorCtr="0">
            <a:noAutofit/>
          </a:bodyPr>
          <a:lstStyle/>
          <a:p>
            <a:pPr marL="285750" indent="-285750">
              <a:spcAft>
                <a:spcPts val="900"/>
              </a:spcAft>
              <a:buFont typeface="Wingdings" panose="05000000000000000000" pitchFamily="2" charset="2"/>
              <a:buChar char="Ø"/>
            </a:pPr>
            <a:r>
              <a:rPr lang="en-GB" dirty="0"/>
              <a:t>Financial performance standards and loan conditions applied by financial institutions have been a major driver for developers to apply the mitigation hierarchy rigorously and plan for No Net Loss and Biodiversity Net Gain is the set of standards.  All the standards stress avoidance as the vital first step with biodiversity offsets as the last resort.</a:t>
            </a:r>
          </a:p>
          <a:p>
            <a:pPr marL="285750" indent="-285750">
              <a:spcAft>
                <a:spcPts val="900"/>
              </a:spcAft>
              <a:buFont typeface="Wingdings" panose="05000000000000000000" pitchFamily="2" charset="2"/>
              <a:buChar char="Ø"/>
            </a:pPr>
            <a:r>
              <a:rPr lang="en-US" dirty="0"/>
              <a:t>International Finance Corporation Performance Standard 6 of </a:t>
            </a:r>
            <a:r>
              <a:rPr lang="en-GB" dirty="0"/>
              <a:t>the </a:t>
            </a:r>
            <a:r>
              <a:rPr lang="en-US" dirty="0"/>
              <a:t>(IFC PS6), also </a:t>
            </a:r>
            <a:r>
              <a:rPr lang="en-GB" dirty="0"/>
              <a:t>adopted by 99 financial institutions in 37 countries which are members of the Equator Principles Association requires companies obtaining project finance to follow the mitigation hierarchy and plan for NNL/BNG.  </a:t>
            </a:r>
          </a:p>
          <a:p>
            <a:pPr marL="285750" indent="-285750">
              <a:spcAft>
                <a:spcPts val="900"/>
              </a:spcAft>
              <a:buFont typeface="Wingdings" panose="05000000000000000000" pitchFamily="2" charset="2"/>
              <a:buChar char="Ø"/>
            </a:pPr>
            <a:r>
              <a:rPr lang="en-GB" dirty="0"/>
              <a:t>The World Bank’s Environmental and Social Standard 6 takes a similar approach and stress the need for developers to involve a competent expert, prepare a </a:t>
            </a:r>
            <a:r>
              <a:rPr lang="en-US" dirty="0"/>
              <a:t>Biodiversity Management Plan and take a differentiated approach to risk management for ‘natural’, ‘modified’, ‘critical’, ‘protected’ habitats and species.</a:t>
            </a:r>
            <a:endParaRPr lang="en-GB" dirty="0"/>
          </a:p>
          <a:p>
            <a:pPr marL="285750" indent="-285750">
              <a:spcAft>
                <a:spcPts val="900"/>
              </a:spcAft>
              <a:buFont typeface="Wingdings" panose="05000000000000000000" pitchFamily="2" charset="2"/>
              <a:buChar char="Ø"/>
            </a:pPr>
            <a:r>
              <a:rPr lang="en-US" dirty="0"/>
              <a:t>The Business and Biodiversity Offsets </a:t>
            </a:r>
            <a:r>
              <a:rPr lang="en-US" dirty="0" err="1"/>
              <a:t>Programme</a:t>
            </a:r>
            <a:r>
              <a:rPr lang="en-US" dirty="0"/>
              <a:t> (BBOP) was </a:t>
            </a:r>
            <a:r>
              <a:rPr lang="en-GB" dirty="0"/>
              <a:t>a global, multi-stakeholder programme comprising  100 companies, financial institutions, government agencies, NGOs, research organisations, individuals </a:t>
            </a:r>
            <a:r>
              <a:rPr lang="en-US" dirty="0"/>
              <a:t>helping develop and apply best practice on NNL/BNG through the mitigation hierarchy.  Available resources include BBOP’s Principles &amp; Standard on Biodiversity Offsets, a Roadmap for Business, a Roadmap for Government, Handbooks on mitigation design and implementation, Resource Papers on a variety of related subjects and case studies, as well as many online webinars and a library. </a:t>
            </a:r>
            <a:endParaRPr lang="en-GB" dirty="0"/>
          </a:p>
          <a:p>
            <a:pPr marL="285750" indent="-285750">
              <a:spcAft>
                <a:spcPts val="900"/>
              </a:spcAft>
              <a:buFont typeface="Wingdings" panose="05000000000000000000" pitchFamily="2" charset="2"/>
              <a:buChar char="Ø"/>
            </a:pPr>
            <a:r>
              <a:rPr lang="en-US" dirty="0"/>
              <a:t>IUCN’s policy on biodiversity offsets states that biodiversity offsets can contribute to positive conservation outcomes under defined conditions. It covers </a:t>
            </a:r>
            <a:r>
              <a:rPr lang="en-US" dirty="0" err="1"/>
              <a:t>rigour</a:t>
            </a:r>
            <a:r>
              <a:rPr lang="en-US" dirty="0"/>
              <a:t> in the mitigation hierarchy, consideration of alternatives, landscape and strategic planning and social values. And it describes situations where offsets are not appropriate because impacts cannot be offset or offsets risk failure.</a:t>
            </a:r>
            <a:endParaRPr lang="en-GB" dirty="0"/>
          </a:p>
          <a:p>
            <a:pPr marL="285750" indent="-285750">
              <a:spcBef>
                <a:spcPts val="500"/>
              </a:spcBef>
              <a:buFont typeface="Wingdings" panose="05000000000000000000" pitchFamily="2" charset="2"/>
              <a:buChar char="Ø"/>
            </a:pPr>
            <a:endParaRPr lang="en-GB" dirty="0"/>
          </a:p>
          <a:p>
            <a:pPr>
              <a:spcBef>
                <a:spcPts val="600"/>
              </a:spcBef>
            </a:pPr>
            <a:endParaRPr lang="en-US" dirty="0"/>
          </a:p>
          <a:p>
            <a:pPr marL="285750" indent="-285750">
              <a:spcBef>
                <a:spcPts val="600"/>
              </a:spcBef>
              <a:buFont typeface="Wingdings" panose="05000000000000000000" pitchFamily="2" charset="2"/>
              <a:buChar char="Ø"/>
            </a:pPr>
            <a:endParaRPr lang="en-GB" dirty="0"/>
          </a:p>
          <a:p>
            <a:pPr marL="342900" indent="-342900">
              <a:spcBef>
                <a:spcPts val="600"/>
              </a:spcBef>
              <a:buFont typeface="Wingdings" panose="05000000000000000000" pitchFamily="2" charset="2"/>
              <a:buChar char="Ø"/>
            </a:pPr>
            <a:endParaRPr lang="en-GB" sz="22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63F73507-5722-4E94-AB33-F7131F9B967D}"/>
              </a:ext>
            </a:extLst>
          </p:cNvPr>
          <p:cNvSpPr txBox="1">
            <a:spLocks/>
          </p:cNvSpPr>
          <p:nvPr/>
        </p:nvSpPr>
        <p:spPr>
          <a:xfrm>
            <a:off x="731520" y="1"/>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Module on Standards – Take home messages</a:t>
            </a:r>
          </a:p>
        </p:txBody>
      </p:sp>
    </p:spTree>
    <p:extLst>
      <p:ext uri="{BB962C8B-B14F-4D97-AF65-F5344CB8AC3E}">
        <p14:creationId xmlns:p14="http://schemas.microsoft.com/office/powerpoint/2010/main" val="278906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p:tgtEl>
                                          <p:spTgt spid="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p:tgtEl>
                                          <p:spTgt spid="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p:tgtEl>
                                          <p:spTgt spid="8">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8584186" y="2082651"/>
            <a:ext cx="2636895" cy="2168807"/>
          </a:xfrm>
          <a:prstGeom prst="rect">
            <a:avLst/>
          </a:prstGeom>
        </p:spPr>
      </p:pic>
      <p:pic>
        <p:nvPicPr>
          <p:cNvPr id="4" name="Picture 3"/>
          <p:cNvPicPr>
            <a:picLocks noChangeAspect="1"/>
          </p:cNvPicPr>
          <p:nvPr/>
        </p:nvPicPr>
        <p:blipFill>
          <a:blip r:embed="rId4"/>
          <a:stretch>
            <a:fillRect/>
          </a:stretch>
        </p:blipFill>
        <p:spPr>
          <a:xfrm>
            <a:off x="766969" y="2555480"/>
            <a:ext cx="3115867" cy="1695978"/>
          </a:xfrm>
          <a:prstGeom prst="rect">
            <a:avLst/>
          </a:prstGeom>
        </p:spPr>
      </p:pic>
      <p:sp>
        <p:nvSpPr>
          <p:cNvPr id="5" name="TextBox 4"/>
          <p:cNvSpPr txBox="1"/>
          <p:nvPr/>
        </p:nvSpPr>
        <p:spPr>
          <a:xfrm>
            <a:off x="6035014" y="1945890"/>
            <a:ext cx="2331595" cy="707886"/>
          </a:xfrm>
          <a:prstGeom prst="rect">
            <a:avLst/>
          </a:prstGeom>
          <a:noFill/>
        </p:spPr>
        <p:txBody>
          <a:bodyPr wrap="square" rtlCol="0">
            <a:spAutoFit/>
          </a:bodyPr>
          <a:lstStyle/>
          <a:p>
            <a:r>
              <a:rPr lang="en-US" sz="2000" b="1" dirty="0">
                <a:solidFill>
                  <a:schemeClr val="tx1">
                    <a:lumMod val="95000"/>
                    <a:lumOff val="5000"/>
                  </a:schemeClr>
                </a:solidFill>
              </a:rPr>
              <a:t>2016 </a:t>
            </a:r>
            <a:r>
              <a:rPr lang="en-US" sz="2000" dirty="0">
                <a:solidFill>
                  <a:schemeClr val="tx1">
                    <a:lumMod val="95000"/>
                    <a:lumOff val="5000"/>
                  </a:schemeClr>
                </a:solidFill>
              </a:rPr>
              <a:t>Biodiversity Offset Policy</a:t>
            </a:r>
            <a:endParaRPr lang="en-GB" sz="2000" dirty="0">
              <a:solidFill>
                <a:schemeClr val="tx1">
                  <a:lumMod val="95000"/>
                  <a:lumOff val="5000"/>
                </a:schemeClr>
              </a:solidFill>
            </a:endParaRPr>
          </a:p>
        </p:txBody>
      </p:sp>
      <p:sp>
        <p:nvSpPr>
          <p:cNvPr id="6" name="Rectangle 5"/>
          <p:cNvSpPr/>
          <p:nvPr/>
        </p:nvSpPr>
        <p:spPr>
          <a:xfrm>
            <a:off x="453165" y="4251458"/>
            <a:ext cx="3898620" cy="707886"/>
          </a:xfrm>
          <a:prstGeom prst="rect">
            <a:avLst/>
          </a:prstGeom>
        </p:spPr>
        <p:txBody>
          <a:bodyPr wrap="square">
            <a:spAutoFit/>
          </a:bodyPr>
          <a:lstStyle/>
          <a:p>
            <a:r>
              <a:rPr lang="en-US" sz="2000" b="1" dirty="0">
                <a:solidFill>
                  <a:schemeClr val="tx1">
                    <a:lumMod val="95000"/>
                    <a:lumOff val="5000"/>
                  </a:schemeClr>
                </a:solidFill>
              </a:rPr>
              <a:t>2012</a:t>
            </a:r>
            <a:r>
              <a:rPr lang="en-US" sz="2000" dirty="0">
                <a:solidFill>
                  <a:schemeClr val="tx1">
                    <a:lumMod val="95000"/>
                    <a:lumOff val="5000"/>
                  </a:schemeClr>
                </a:solidFill>
              </a:rPr>
              <a:t> IFC Performance Standards, incl. on Biodiversity (PS6)</a:t>
            </a:r>
            <a:endParaRPr lang="en-GB" sz="2000" dirty="0">
              <a:solidFill>
                <a:schemeClr val="tx1">
                  <a:lumMod val="95000"/>
                  <a:lumOff val="5000"/>
                </a:schemeClr>
              </a:solidFill>
            </a:endParaRPr>
          </a:p>
        </p:txBody>
      </p:sp>
      <p:sp>
        <p:nvSpPr>
          <p:cNvPr id="7" name="TextBox 6"/>
          <p:cNvSpPr txBox="1"/>
          <p:nvPr/>
        </p:nvSpPr>
        <p:spPr>
          <a:xfrm>
            <a:off x="4517968" y="4957040"/>
            <a:ext cx="3882744" cy="1015663"/>
          </a:xfrm>
          <a:prstGeom prst="rect">
            <a:avLst/>
          </a:prstGeom>
          <a:noFill/>
        </p:spPr>
        <p:txBody>
          <a:bodyPr wrap="square" rtlCol="0">
            <a:spAutoFit/>
          </a:bodyPr>
          <a:lstStyle/>
          <a:p>
            <a:r>
              <a:rPr lang="en-US" sz="2000" b="1" dirty="0">
                <a:solidFill>
                  <a:schemeClr val="tx1">
                    <a:lumMod val="95000"/>
                    <a:lumOff val="5000"/>
                  </a:schemeClr>
                </a:solidFill>
              </a:rPr>
              <a:t>2016</a:t>
            </a:r>
            <a:r>
              <a:rPr lang="en-US" sz="2000" dirty="0">
                <a:solidFill>
                  <a:schemeClr val="tx1">
                    <a:lumMod val="95000"/>
                    <a:lumOff val="5000"/>
                  </a:schemeClr>
                </a:solidFill>
              </a:rPr>
              <a:t> Environmental and Social Framework, including Biodiversity Safeguards ESS 6 (2018)</a:t>
            </a:r>
            <a:endParaRPr lang="en-GB" sz="2000" dirty="0">
              <a:solidFill>
                <a:schemeClr val="tx1">
                  <a:lumMod val="95000"/>
                  <a:lumOff val="5000"/>
                </a:schemeClr>
              </a:solidFill>
            </a:endParaRPr>
          </a:p>
        </p:txBody>
      </p:sp>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58265" y="1645350"/>
            <a:ext cx="989258"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179512" y="1340768"/>
            <a:ext cx="4097833" cy="46966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17968" y="4175328"/>
            <a:ext cx="3532184" cy="78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4135624" y="1362061"/>
            <a:ext cx="4056205" cy="19940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034681" y="3599981"/>
            <a:ext cx="4267587" cy="28291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7"/>
          <a:stretch>
            <a:fillRect/>
          </a:stretch>
        </p:blipFill>
        <p:spPr>
          <a:xfrm>
            <a:off x="4669702" y="1817304"/>
            <a:ext cx="1460513" cy="1160920"/>
          </a:xfrm>
          <a:prstGeom prst="rect">
            <a:avLst/>
          </a:prstGeom>
        </p:spPr>
      </p:pic>
      <p:sp>
        <p:nvSpPr>
          <p:cNvPr id="14" name="Oval 13"/>
          <p:cNvSpPr/>
          <p:nvPr/>
        </p:nvSpPr>
        <p:spPr>
          <a:xfrm>
            <a:off x="8034381" y="1244887"/>
            <a:ext cx="4033467" cy="4727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8746117" y="4251458"/>
            <a:ext cx="2920633" cy="1323439"/>
          </a:xfrm>
          <a:prstGeom prst="rect">
            <a:avLst/>
          </a:prstGeom>
          <a:noFill/>
        </p:spPr>
        <p:txBody>
          <a:bodyPr wrap="square" rtlCol="0">
            <a:spAutoFit/>
          </a:bodyPr>
          <a:lstStyle/>
          <a:p>
            <a:r>
              <a:rPr lang="en-US" sz="2000" b="1" dirty="0">
                <a:solidFill>
                  <a:schemeClr val="tx1">
                    <a:lumMod val="95000"/>
                    <a:lumOff val="5000"/>
                  </a:schemeClr>
                </a:solidFill>
              </a:rPr>
              <a:t>2012 BBOP </a:t>
            </a:r>
            <a:r>
              <a:rPr lang="en-US" sz="2000" dirty="0">
                <a:solidFill>
                  <a:schemeClr val="tx1">
                    <a:lumMod val="95000"/>
                    <a:lumOff val="5000"/>
                  </a:schemeClr>
                </a:solidFill>
              </a:rPr>
              <a:t>Principles</a:t>
            </a:r>
            <a:r>
              <a:rPr lang="en-US" sz="2000" b="1" dirty="0">
                <a:solidFill>
                  <a:schemeClr val="tx1">
                    <a:lumMod val="95000"/>
                    <a:lumOff val="5000"/>
                  </a:schemeClr>
                </a:solidFill>
              </a:rPr>
              <a:t>, </a:t>
            </a:r>
            <a:r>
              <a:rPr lang="en-US" sz="2000" dirty="0">
                <a:solidFill>
                  <a:schemeClr val="tx1">
                    <a:lumMod val="95000"/>
                    <a:lumOff val="5000"/>
                  </a:schemeClr>
                </a:solidFill>
              </a:rPr>
              <a:t>Biodiversity Offset Standard, Guidance notes and other resources</a:t>
            </a:r>
            <a:endParaRPr lang="en-GB" sz="2000" dirty="0">
              <a:solidFill>
                <a:schemeClr val="tx1">
                  <a:lumMod val="95000"/>
                  <a:lumOff val="5000"/>
                </a:schemeClr>
              </a:solidFill>
            </a:endParaRPr>
          </a:p>
        </p:txBody>
      </p:sp>
      <p:pic>
        <p:nvPicPr>
          <p:cNvPr id="16"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88933" y="1547427"/>
            <a:ext cx="1295400" cy="796925"/>
          </a:xfrm>
          <a:prstGeom prst="rect">
            <a:avLst/>
          </a:prstGeom>
          <a:ln/>
          <a:extLst/>
        </p:spPr>
        <p:style>
          <a:lnRef idx="2">
            <a:schemeClr val="dk1"/>
          </a:lnRef>
          <a:fillRef idx="1">
            <a:schemeClr val="lt1"/>
          </a:fillRef>
          <a:effectRef idx="0">
            <a:schemeClr val="dk1"/>
          </a:effectRef>
          <a:fontRef idx="minor">
            <a:schemeClr val="dk1"/>
          </a:fontRef>
        </p:style>
      </p:pic>
      <p:sp>
        <p:nvSpPr>
          <p:cNvPr id="18" name="Rectangle 17">
            <a:extLst>
              <a:ext uri="{FF2B5EF4-FFF2-40B4-BE49-F238E27FC236}">
                <a16:creationId xmlns:a16="http://schemas.microsoft.com/office/drawing/2014/main" id="{B839632B-4313-4802-B719-64416932C9FE}"/>
              </a:ext>
            </a:extLst>
          </p:cNvPr>
          <p:cNvSpPr/>
          <p:nvPr/>
        </p:nvSpPr>
        <p:spPr>
          <a:xfrm>
            <a:off x="843673" y="44308"/>
            <a:ext cx="9270298" cy="553998"/>
          </a:xfrm>
          <a:prstGeom prst="rect">
            <a:avLst/>
          </a:prstGeom>
        </p:spPr>
        <p:txBody>
          <a:bodyPr wrap="square">
            <a:spAutoFit/>
          </a:bodyPr>
          <a:lstStyle/>
          <a:p>
            <a:pPr algn="ctr"/>
            <a:r>
              <a:rPr lang="en-US" sz="3000" dirty="0">
                <a:solidFill>
                  <a:srgbClr val="FFFFFF"/>
                </a:solidFill>
                <a:latin typeface="Arial" panose="020B0604020202020204" pitchFamily="34" charset="0"/>
                <a:cs typeface="Arial" panose="020B0604020202020204" pitchFamily="34" charset="0"/>
              </a:rPr>
              <a:t>Standards</a:t>
            </a: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539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887478" y="141513"/>
            <a:ext cx="8094722"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Standards</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707886"/>
          </a:xfrm>
          <a:prstGeom prst="rect">
            <a:avLst/>
          </a:prstGeom>
          <a:noFill/>
        </p:spPr>
        <p:txBody>
          <a:bodyPr wrap="square" rtlCol="0">
            <a:spAutoFit/>
          </a:bodyPr>
          <a:lstStyle/>
          <a:p>
            <a:pPr algn="ctr" defTabSz="768111"/>
            <a:r>
              <a:rPr lang="fr-FR" sz="4000" b="1" dirty="0">
                <a:latin typeface="Calibri" panose="020F0502020204030204" pitchFamily="34" charset="0"/>
              </a:rPr>
              <a:t>IFC</a:t>
            </a:r>
            <a:endParaRPr lang="pt-PT" sz="4000" b="1" dirty="0">
              <a:latin typeface="Calibri" panose="020F0502020204030204" pitchFamily="34" charset="0"/>
            </a:endParaRPr>
          </a:p>
        </p:txBody>
      </p:sp>
    </p:spTree>
    <p:extLst>
      <p:ext uri="{BB962C8B-B14F-4D97-AF65-F5344CB8AC3E}">
        <p14:creationId xmlns:p14="http://schemas.microsoft.com/office/powerpoint/2010/main" val="279010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2157" y="2854344"/>
            <a:ext cx="7247621" cy="2414824"/>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dirty="0">
                <a:latin typeface="Calibri" pitchFamily="34" charset="0"/>
                <a:cs typeface="Calibri" pitchFamily="34" charset="0"/>
              </a:rPr>
              <a:t>International Finance Corporation Performance Standard 6 (IFC PS 6):</a:t>
            </a:r>
          </a:p>
          <a:p>
            <a:pPr marL="0" indent="0">
              <a:buNone/>
            </a:pPr>
            <a:endParaRPr lang="en-US" sz="1000" dirty="0">
              <a:latin typeface="Calibri" pitchFamily="34" charset="0"/>
              <a:cs typeface="Calibri" pitchFamily="34" charset="0"/>
            </a:endParaRPr>
          </a:p>
          <a:p>
            <a:pPr marL="0" indent="0">
              <a:buNone/>
            </a:pPr>
            <a:r>
              <a:rPr lang="en-US" b="1" dirty="0">
                <a:solidFill>
                  <a:schemeClr val="accent6"/>
                </a:solidFill>
                <a:latin typeface="Calibri" pitchFamily="34" charset="0"/>
                <a:cs typeface="Calibri" pitchFamily="34" charset="0"/>
              </a:rPr>
              <a:t>Biodiversity Conservation and Sustainable Management of Living Natural Resources</a:t>
            </a:r>
          </a:p>
          <a:p>
            <a:endParaRPr lang="en-US" dirty="0">
              <a:latin typeface="Calibri" pitchFamily="34" charset="0"/>
              <a:cs typeface="Calibri" pitchFamily="34" charset="0"/>
            </a:endParaRPr>
          </a:p>
          <a:p>
            <a:endParaRPr lang="en-US" dirty="0">
              <a:latin typeface="Calibri" pitchFamily="34" charset="0"/>
              <a:cs typeface="Calibri" pitchFamily="34" charset="0"/>
            </a:endParaRPr>
          </a:p>
        </p:txBody>
      </p:sp>
      <p:pic>
        <p:nvPicPr>
          <p:cNvPr id="7" name="Picture 6"/>
          <p:cNvPicPr>
            <a:picLocks noChangeAspect="1"/>
          </p:cNvPicPr>
          <p:nvPr/>
        </p:nvPicPr>
        <p:blipFill>
          <a:blip r:embed="rId3" cstate="print"/>
          <a:stretch>
            <a:fillRect/>
          </a:stretch>
        </p:blipFill>
        <p:spPr>
          <a:xfrm>
            <a:off x="3374469" y="1402932"/>
            <a:ext cx="4442995" cy="800681"/>
          </a:xfrm>
          <a:prstGeom prst="rect">
            <a:avLst/>
          </a:prstGeom>
        </p:spPr>
        <p:style>
          <a:lnRef idx="2">
            <a:schemeClr val="dk1"/>
          </a:lnRef>
          <a:fillRef idx="1">
            <a:schemeClr val="lt1"/>
          </a:fillRef>
          <a:effectRef idx="0">
            <a:schemeClr val="dk1"/>
          </a:effectRef>
          <a:fontRef idx="minor">
            <a:schemeClr val="dk1"/>
          </a:fontRef>
        </p:style>
      </p:pic>
      <p:sp>
        <p:nvSpPr>
          <p:cNvPr id="10" name="Rectangle 9"/>
          <p:cNvSpPr/>
          <p:nvPr/>
        </p:nvSpPr>
        <p:spPr bwMode="auto">
          <a:xfrm>
            <a:off x="8285465" y="3507693"/>
            <a:ext cx="2015774" cy="2535238"/>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charset="0"/>
            </a:endParaRPr>
          </a:p>
        </p:txBody>
      </p:sp>
      <p:sp>
        <p:nvSpPr>
          <p:cNvPr id="14" name="Rectangle 13">
            <a:extLst>
              <a:ext uri="{FF2B5EF4-FFF2-40B4-BE49-F238E27FC236}">
                <a16:creationId xmlns:a16="http://schemas.microsoft.com/office/drawing/2014/main" id="{B839632B-4313-4802-B719-64416932C9FE}"/>
              </a:ext>
            </a:extLst>
          </p:cNvPr>
          <p:cNvSpPr/>
          <p:nvPr/>
        </p:nvSpPr>
        <p:spPr>
          <a:xfrm>
            <a:off x="843673" y="44308"/>
            <a:ext cx="9270298" cy="584775"/>
          </a:xfrm>
          <a:prstGeom prst="rect">
            <a:avLst/>
          </a:prstGeom>
        </p:spPr>
        <p:txBody>
          <a:bodyPr wrap="square">
            <a:spAutoFit/>
          </a:bodyPr>
          <a:lstStyle/>
          <a:p>
            <a:pPr algn="ctr"/>
            <a:r>
              <a:rPr lang="en-US" sz="3200" b="1" dirty="0">
                <a:solidFill>
                  <a:srgbClr val="FFFFFF"/>
                </a:solidFill>
                <a:latin typeface="Calibri" pitchFamily="34" charset="0"/>
                <a:cs typeface="Calibri" pitchFamily="34" charset="0"/>
              </a:rPr>
              <a:t>Standards</a:t>
            </a:r>
            <a:endParaRPr lang="en-GB" sz="3200" dirty="0"/>
          </a:p>
        </p:txBody>
      </p:sp>
      <p:sp>
        <p:nvSpPr>
          <p:cNvPr id="2" name="Rectangle 1">
            <a:extLst>
              <a:ext uri="{FF2B5EF4-FFF2-40B4-BE49-F238E27FC236}">
                <a16:creationId xmlns:a16="http://schemas.microsoft.com/office/drawing/2014/main" id="{40188B26-0A6B-4072-A4B1-563DFD3A099B}"/>
              </a:ext>
            </a:extLst>
          </p:cNvPr>
          <p:cNvSpPr/>
          <p:nvPr/>
        </p:nvSpPr>
        <p:spPr>
          <a:xfrm>
            <a:off x="3048000" y="3105835"/>
            <a:ext cx="6096000" cy="369332"/>
          </a:xfrm>
          <a:prstGeom prst="rect">
            <a:avLst/>
          </a:prstGeom>
        </p:spPr>
        <p:txBody>
          <a:bodyPr>
            <a:spAutoFit/>
          </a:bodyPr>
          <a:lstStyle/>
          <a:p>
            <a:endParaRPr lang="en-US" b="1" dirty="0">
              <a:solidFill>
                <a:srgbClr val="00ADE4"/>
              </a:solidFill>
              <a:latin typeface="Lato"/>
            </a:endParaRPr>
          </a:p>
        </p:txBody>
      </p:sp>
    </p:spTree>
    <p:extLst>
      <p:ext uri="{BB962C8B-B14F-4D97-AF65-F5344CB8AC3E}">
        <p14:creationId xmlns:p14="http://schemas.microsoft.com/office/powerpoint/2010/main" val="105192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5" descr="DSC03420.JPG"/>
          <p:cNvPicPr>
            <a:picLocks noChangeAspect="1"/>
          </p:cNvPicPr>
          <p:nvPr/>
        </p:nvPicPr>
        <p:blipFill>
          <a:blip r:embed="rId3" cstate="print"/>
          <a:srcRect/>
          <a:stretch>
            <a:fillRect/>
          </a:stretch>
        </p:blipFill>
        <p:spPr bwMode="auto">
          <a:xfrm>
            <a:off x="1508126" y="807243"/>
            <a:ext cx="2203450" cy="1468438"/>
          </a:xfrm>
          <a:prstGeom prst="rect">
            <a:avLst/>
          </a:prstGeom>
          <a:noFill/>
          <a:ln w="9525">
            <a:solidFill>
              <a:schemeClr val="tx1"/>
            </a:solidFill>
            <a:miter lim="800000"/>
            <a:headEnd/>
            <a:tailEnd/>
          </a:ln>
        </p:spPr>
      </p:pic>
      <p:sp>
        <p:nvSpPr>
          <p:cNvPr id="82947" name="Rectangle 2"/>
          <p:cNvSpPr>
            <a:spLocks noGrp="1" noChangeArrowheads="1"/>
          </p:cNvSpPr>
          <p:nvPr>
            <p:ph type="body" idx="1"/>
          </p:nvPr>
        </p:nvSpPr>
        <p:spPr>
          <a:xfrm>
            <a:off x="3886200" y="914400"/>
            <a:ext cx="6781800" cy="6019800"/>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3089275" indent="-3089275">
              <a:spcBef>
                <a:spcPct val="0"/>
              </a:spcBef>
              <a:buNone/>
              <a:defRPr/>
            </a:pPr>
            <a:r>
              <a:rPr lang="en-GB" sz="2600" dirty="0">
                <a:solidFill>
                  <a:srgbClr val="000000"/>
                </a:solidFill>
                <a:latin typeface="Arial" charset="0"/>
                <a:ea typeface="ＭＳ Ｐゴシック" charset="-128"/>
                <a:cs typeface="Arial" charset="0"/>
              </a:rPr>
              <a:t>Natural Habitat:    no net loss, where feasible</a:t>
            </a:r>
          </a:p>
          <a:p>
            <a:pPr marL="3089275" indent="-3089275">
              <a:spcBef>
                <a:spcPct val="0"/>
              </a:spcBef>
              <a:buNone/>
              <a:defRPr/>
            </a:pPr>
            <a:endParaRPr lang="en-GB" sz="2600" dirty="0">
              <a:solidFill>
                <a:srgbClr val="000000"/>
              </a:solidFill>
              <a:latin typeface="Arial" charset="0"/>
              <a:ea typeface="ＭＳ Ｐゴシック" charset="-128"/>
              <a:cs typeface="Arial" charset="0"/>
            </a:endParaRPr>
          </a:p>
          <a:p>
            <a:pPr marL="3089275" indent="-3089275">
              <a:spcBef>
                <a:spcPct val="0"/>
              </a:spcBef>
              <a:buNone/>
              <a:defRPr/>
            </a:pPr>
            <a:r>
              <a:rPr lang="en-GB" sz="2600" dirty="0">
                <a:solidFill>
                  <a:srgbClr val="000000"/>
                </a:solidFill>
                <a:latin typeface="Arial" charset="0"/>
                <a:ea typeface="ＭＳ Ｐゴシック" charset="-128"/>
                <a:cs typeface="Arial" charset="0"/>
              </a:rPr>
              <a:t>Critical Habitat:     net gains</a:t>
            </a:r>
          </a:p>
          <a:p>
            <a:pPr marL="3089275" indent="-3089275">
              <a:spcBef>
                <a:spcPct val="0"/>
              </a:spcBef>
              <a:buNone/>
              <a:defRPr/>
            </a:pPr>
            <a:endParaRPr lang="en-GB" sz="1900" dirty="0">
              <a:solidFill>
                <a:srgbClr val="000000"/>
              </a:solidFill>
              <a:latin typeface="Arial" charset="0"/>
              <a:ea typeface="ＭＳ Ｐゴシック" charset="-128"/>
              <a:cs typeface="Arial" charset="0"/>
            </a:endParaRPr>
          </a:p>
          <a:p>
            <a:pPr marL="3089275" indent="-3089275">
              <a:spcBef>
                <a:spcPct val="0"/>
              </a:spcBef>
              <a:buNone/>
              <a:defRPr/>
            </a:pPr>
            <a:r>
              <a:rPr lang="en-GB" sz="1900" dirty="0">
                <a:solidFill>
                  <a:srgbClr val="000000"/>
                </a:solidFill>
                <a:latin typeface="Arial" charset="0"/>
                <a:ea typeface="ＭＳ Ｐゴシック" charset="-128"/>
                <a:cs typeface="Arial" charset="0"/>
              </a:rPr>
              <a:t> </a:t>
            </a:r>
          </a:p>
          <a:p>
            <a:pPr marL="3089275" indent="-3089275">
              <a:spcBef>
                <a:spcPct val="0"/>
              </a:spcBef>
              <a:buNone/>
              <a:defRPr/>
            </a:pPr>
            <a:r>
              <a:rPr lang="en-GB" sz="1900" dirty="0">
                <a:solidFill>
                  <a:srgbClr val="000000"/>
                </a:solidFill>
                <a:latin typeface="Arial" charset="0"/>
                <a:ea typeface="ＭＳ Ｐゴシック" charset="-128"/>
                <a:cs typeface="Arial" charset="0"/>
              </a:rPr>
              <a:t>PS 6 on Biodiversity Offsets:</a:t>
            </a:r>
          </a:p>
          <a:p>
            <a:pPr marL="800100" indent="-800100">
              <a:spcBef>
                <a:spcPts val="900"/>
              </a:spcBef>
              <a:defRPr/>
            </a:pPr>
            <a:r>
              <a:rPr lang="en-US" sz="1900" dirty="0">
                <a:solidFill>
                  <a:srgbClr val="0070C0"/>
                </a:solidFill>
                <a:latin typeface="Arial" charset="0"/>
                <a:ea typeface="ＭＳ Ｐゴシック" charset="-128"/>
                <a:cs typeface="Arial" charset="0"/>
              </a:rPr>
              <a:t>Measurable conservation outcomes </a:t>
            </a:r>
            <a:r>
              <a:rPr lang="en-US" sz="1900" dirty="0">
                <a:solidFill>
                  <a:srgbClr val="000000"/>
                </a:solidFill>
                <a:latin typeface="Arial" charset="0"/>
                <a:ea typeface="ＭＳ Ｐゴシック" charset="-128"/>
                <a:cs typeface="Arial" charset="0"/>
              </a:rPr>
              <a:t>reasonably </a:t>
            </a:r>
            <a:r>
              <a:rPr lang="en-US" sz="1900" dirty="0">
                <a:solidFill>
                  <a:schemeClr val="tx1"/>
                </a:solidFill>
                <a:latin typeface="Arial" charset="0"/>
                <a:ea typeface="ＭＳ Ｐゴシック" charset="-128"/>
                <a:cs typeface="Arial" charset="0"/>
              </a:rPr>
              <a:t>expected to result in </a:t>
            </a:r>
            <a:r>
              <a:rPr lang="en-US" sz="1900" dirty="0">
                <a:solidFill>
                  <a:srgbClr val="0070C0"/>
                </a:solidFill>
                <a:latin typeface="Arial" charset="0"/>
                <a:ea typeface="ＭＳ Ｐゴシック" charset="-128"/>
                <a:cs typeface="Arial" charset="0"/>
              </a:rPr>
              <a:t>no net loss and preferably a net gain </a:t>
            </a:r>
            <a:r>
              <a:rPr lang="en-US" sz="1900" dirty="0">
                <a:solidFill>
                  <a:srgbClr val="000000"/>
                </a:solidFill>
                <a:latin typeface="Arial" charset="0"/>
                <a:ea typeface="ＭＳ Ｐゴシック" charset="-128"/>
                <a:cs typeface="Arial" charset="0"/>
              </a:rPr>
              <a:t>of biodiversity.  </a:t>
            </a:r>
            <a:r>
              <a:rPr lang="en-US" sz="1900" dirty="0">
                <a:solidFill>
                  <a:srgbClr val="0070C0"/>
                </a:solidFill>
                <a:latin typeface="Arial" charset="0"/>
                <a:ea typeface="ＭＳ Ｐゴシック" charset="-128"/>
                <a:cs typeface="Arial" charset="0"/>
              </a:rPr>
              <a:t>Net gain </a:t>
            </a:r>
            <a:r>
              <a:rPr lang="en-US" sz="1900" dirty="0">
                <a:solidFill>
                  <a:srgbClr val="000000"/>
                </a:solidFill>
                <a:latin typeface="Arial" charset="0"/>
                <a:ea typeface="ＭＳ Ｐゴシック" charset="-128"/>
                <a:cs typeface="Arial" charset="0"/>
              </a:rPr>
              <a:t>is required in critical habitats. </a:t>
            </a:r>
          </a:p>
          <a:p>
            <a:pPr marL="800100" indent="-800100">
              <a:spcBef>
                <a:spcPts val="900"/>
              </a:spcBef>
              <a:defRPr/>
            </a:pPr>
            <a:r>
              <a:rPr lang="en-US" sz="1900" dirty="0">
                <a:solidFill>
                  <a:srgbClr val="000000"/>
                </a:solidFill>
                <a:latin typeface="Arial" charset="0"/>
                <a:ea typeface="ＭＳ Ｐゴシック" charset="-128"/>
                <a:cs typeface="Arial" charset="0"/>
              </a:rPr>
              <a:t>The design of a biodiversity offset must adhere to the</a:t>
            </a:r>
            <a:r>
              <a:rPr lang="en-US" sz="1900" dirty="0">
                <a:solidFill>
                  <a:srgbClr val="0070C0"/>
                </a:solidFill>
                <a:latin typeface="Arial" charset="0"/>
                <a:ea typeface="ＭＳ Ｐゴシック" charset="-128"/>
                <a:cs typeface="Arial" charset="0"/>
              </a:rPr>
              <a:t> “like-for-like or better” </a:t>
            </a:r>
            <a:r>
              <a:rPr lang="en-US" sz="1900" dirty="0">
                <a:solidFill>
                  <a:srgbClr val="000000"/>
                </a:solidFill>
                <a:latin typeface="Arial" charset="0"/>
                <a:ea typeface="ＭＳ Ｐゴシック" charset="-128"/>
                <a:cs typeface="Arial" charset="0"/>
              </a:rPr>
              <a:t>principle.</a:t>
            </a:r>
          </a:p>
          <a:p>
            <a:pPr marL="800100" indent="-800100">
              <a:spcBef>
                <a:spcPts val="900"/>
              </a:spcBef>
              <a:defRPr/>
            </a:pPr>
            <a:r>
              <a:rPr lang="en-US" sz="1900" dirty="0">
                <a:solidFill>
                  <a:srgbClr val="000000"/>
                </a:solidFill>
                <a:latin typeface="Arial" charset="0"/>
                <a:ea typeface="ＭＳ Ｐゴシック" charset="-128"/>
                <a:cs typeface="Arial" charset="0"/>
              </a:rPr>
              <a:t>Must be carried out in alignment with</a:t>
            </a:r>
            <a:r>
              <a:rPr lang="en-US" sz="1900" dirty="0">
                <a:solidFill>
                  <a:srgbClr val="0070C0"/>
                </a:solidFill>
                <a:latin typeface="Arial" charset="0"/>
                <a:ea typeface="ＭＳ Ｐゴシック" charset="-128"/>
                <a:cs typeface="Arial" charset="0"/>
              </a:rPr>
              <a:t> best available information and current practices. </a:t>
            </a:r>
          </a:p>
          <a:p>
            <a:pPr marL="800100" indent="-800100">
              <a:spcBef>
                <a:spcPts val="900"/>
              </a:spcBef>
              <a:defRPr/>
            </a:pPr>
            <a:r>
              <a:rPr lang="en-US" sz="1900" dirty="0">
                <a:solidFill>
                  <a:srgbClr val="0070C0"/>
                </a:solidFill>
                <a:latin typeface="Arial" charset="0"/>
                <a:ea typeface="ＭＳ Ｐゴシック" charset="-128"/>
                <a:cs typeface="Arial" charset="0"/>
              </a:rPr>
              <a:t>External experts </a:t>
            </a:r>
            <a:r>
              <a:rPr lang="en-US" sz="1900" dirty="0">
                <a:solidFill>
                  <a:srgbClr val="000000"/>
                </a:solidFill>
                <a:latin typeface="Arial" charset="0"/>
                <a:ea typeface="ＭＳ Ｐゴシック" charset="-128"/>
                <a:cs typeface="Arial" charset="0"/>
              </a:rPr>
              <a:t>with knowledge in offset design and implementation must be involved.</a:t>
            </a:r>
          </a:p>
          <a:p>
            <a:pPr marL="800100" indent="-800100">
              <a:spcBef>
                <a:spcPts val="900"/>
              </a:spcBef>
              <a:defRPr/>
            </a:pPr>
            <a:r>
              <a:rPr lang="en-US" sz="1900" dirty="0">
                <a:solidFill>
                  <a:srgbClr val="000000"/>
                </a:solidFill>
                <a:latin typeface="Arial" charset="0"/>
                <a:ea typeface="ＭＳ Ｐゴシック" charset="-128"/>
                <a:cs typeface="Arial" charset="0"/>
              </a:rPr>
              <a:t>Guidance Note 6 references the </a:t>
            </a:r>
            <a:r>
              <a:rPr lang="en-US" sz="1900" dirty="0">
                <a:solidFill>
                  <a:srgbClr val="0070C0"/>
                </a:solidFill>
                <a:latin typeface="Arial" charset="0"/>
                <a:ea typeface="ＭＳ Ｐゴシック" charset="-128"/>
                <a:cs typeface="Arial" charset="0"/>
              </a:rPr>
              <a:t>BBOP Principles </a:t>
            </a:r>
            <a:r>
              <a:rPr lang="en-US" sz="1900" dirty="0">
                <a:solidFill>
                  <a:srgbClr val="000000"/>
                </a:solidFill>
                <a:latin typeface="Arial" charset="0"/>
                <a:ea typeface="ＭＳ Ｐゴシック" charset="-128"/>
                <a:cs typeface="Arial" charset="0"/>
              </a:rPr>
              <a:t>as an internationally recognized standard in biodiversity offset design. </a:t>
            </a:r>
          </a:p>
        </p:txBody>
      </p:sp>
      <p:sp>
        <p:nvSpPr>
          <p:cNvPr id="24580" name="Rectangle 4"/>
          <p:cNvSpPr>
            <a:spLocks noChangeArrowheads="1"/>
          </p:cNvSpPr>
          <p:nvPr/>
        </p:nvSpPr>
        <p:spPr bwMode="auto">
          <a:xfrm>
            <a:off x="1752600" y="3810000"/>
            <a:ext cx="8229600" cy="3276600"/>
          </a:xfrm>
          <a:prstGeom prst="rect">
            <a:avLst/>
          </a:prstGeom>
          <a:noFill/>
          <a:ln w="9525">
            <a:noFill/>
            <a:miter lim="800000"/>
            <a:headEnd/>
            <a:tailEnd/>
          </a:ln>
        </p:spPr>
        <p:txBody>
          <a:bodyPr/>
          <a:lstStyle/>
          <a:p>
            <a:pPr marL="736600" lvl="2" indent="-368300" eaLnBrk="0" hangingPunct="0">
              <a:lnSpc>
                <a:spcPct val="80000"/>
              </a:lnSpc>
              <a:spcBef>
                <a:spcPct val="20000"/>
              </a:spcBef>
              <a:buFontTx/>
              <a:buChar char="•"/>
            </a:pPr>
            <a:endParaRPr lang="en-GB"/>
          </a:p>
        </p:txBody>
      </p:sp>
      <p:sp>
        <p:nvSpPr>
          <p:cNvPr id="24581" name="Text Box 6"/>
          <p:cNvSpPr txBox="1">
            <a:spLocks noChangeArrowheads="1"/>
          </p:cNvSpPr>
          <p:nvPr/>
        </p:nvSpPr>
        <p:spPr bwMode="auto">
          <a:xfrm>
            <a:off x="1968500" y="103188"/>
            <a:ext cx="8839200" cy="544512"/>
          </a:xfrm>
          <a:prstGeom prst="rect">
            <a:avLst/>
          </a:prstGeom>
          <a:noFill/>
          <a:ln w="9525">
            <a:noFill/>
            <a:miter lim="800000"/>
            <a:headEnd/>
            <a:tailEnd/>
          </a:ln>
        </p:spPr>
        <p:txBody>
          <a:bodyPr>
            <a:spAutoFit/>
          </a:bodyPr>
          <a:lstStyle/>
          <a:p>
            <a:pPr algn="ctr" eaLnBrk="0" hangingPunct="0">
              <a:lnSpc>
                <a:spcPct val="90000"/>
              </a:lnSpc>
            </a:pPr>
            <a:r>
              <a:rPr lang="en-US" sz="3200">
                <a:solidFill>
                  <a:schemeClr val="bg1"/>
                </a:solidFill>
                <a:latin typeface="Calibri" pitchFamily="34" charset="0"/>
                <a:ea typeface="MS PGothic" pitchFamily="34" charset="-128"/>
                <a:cs typeface="Calibri" pitchFamily="34" charset="0"/>
              </a:rPr>
              <a:t>IFC-Performance Standard 6</a:t>
            </a:r>
          </a:p>
        </p:txBody>
      </p:sp>
      <p:pic>
        <p:nvPicPr>
          <p:cNvPr id="82951" name="Picture 7" descr="DSC00569"/>
          <p:cNvPicPr>
            <a:picLocks noChangeAspect="1" noChangeArrowheads="1"/>
          </p:cNvPicPr>
          <p:nvPr/>
        </p:nvPicPr>
        <p:blipFill>
          <a:blip r:embed="rId4" cstate="print"/>
          <a:srcRect/>
          <a:stretch>
            <a:fillRect/>
          </a:stretch>
        </p:blipFill>
        <p:spPr bwMode="auto">
          <a:xfrm>
            <a:off x="1509943" y="2197893"/>
            <a:ext cx="2206800" cy="1446117"/>
          </a:xfrm>
          <a:prstGeom prst="rect">
            <a:avLst/>
          </a:prstGeom>
          <a:ln/>
          <a:extLst/>
        </p:spPr>
        <p:style>
          <a:lnRef idx="2">
            <a:schemeClr val="dk1"/>
          </a:lnRef>
          <a:fillRef idx="1">
            <a:schemeClr val="lt1"/>
          </a:fillRef>
          <a:effectRef idx="0">
            <a:schemeClr val="dk1"/>
          </a:effectRef>
          <a:fontRef idx="minor">
            <a:schemeClr val="dk1"/>
          </a:fontRef>
        </p:style>
      </p:pic>
      <p:pic>
        <p:nvPicPr>
          <p:cNvPr id="13" name="Picture 70" descr="beetle"/>
          <p:cNvPicPr>
            <a:picLocks noChangeAspect="1" noChangeArrowheads="1"/>
          </p:cNvPicPr>
          <p:nvPr/>
        </p:nvPicPr>
        <p:blipFill>
          <a:blip r:embed="rId5" cstate="print"/>
          <a:srcRect/>
          <a:stretch>
            <a:fillRect/>
          </a:stretch>
        </p:blipFill>
        <p:spPr bwMode="auto">
          <a:xfrm>
            <a:off x="1517651" y="3644010"/>
            <a:ext cx="2185987" cy="1452563"/>
          </a:xfrm>
          <a:prstGeom prst="rect">
            <a:avLst/>
          </a:prstGeom>
          <a:ln/>
          <a:extLst/>
        </p:spPr>
        <p:style>
          <a:lnRef idx="2">
            <a:schemeClr val="dk1"/>
          </a:lnRef>
          <a:fillRef idx="1">
            <a:schemeClr val="lt1"/>
          </a:fillRef>
          <a:effectRef idx="0">
            <a:schemeClr val="dk1"/>
          </a:effectRef>
          <a:fontRef idx="minor">
            <a:schemeClr val="dk1"/>
          </a:fontRef>
        </p:style>
      </p:pic>
      <p:pic>
        <p:nvPicPr>
          <p:cNvPr id="24586" name="Picture 13" descr="biodiversity2.jpg"/>
          <p:cNvPicPr>
            <a:picLocks noChangeAspect="1"/>
          </p:cNvPicPr>
          <p:nvPr/>
        </p:nvPicPr>
        <p:blipFill>
          <a:blip r:embed="rId6" cstate="print"/>
          <a:srcRect/>
          <a:stretch>
            <a:fillRect/>
          </a:stretch>
        </p:blipFill>
        <p:spPr bwMode="auto">
          <a:xfrm>
            <a:off x="1520824" y="5096573"/>
            <a:ext cx="2212976" cy="1519237"/>
          </a:xfrm>
          <a:prstGeom prst="rect">
            <a:avLst/>
          </a:prstGeom>
          <a:noFill/>
          <a:ln w="25400">
            <a:solidFill>
              <a:schemeClr val="tx1"/>
            </a:solidFill>
            <a:miter lim="800000"/>
            <a:headEnd/>
            <a:tailEnd/>
          </a:ln>
        </p:spPr>
      </p:pic>
      <p:cxnSp>
        <p:nvCxnSpPr>
          <p:cNvPr id="24587" name="Straight Connector 15"/>
          <p:cNvCxnSpPr>
            <a:cxnSpLocks noChangeShapeType="1"/>
          </p:cNvCxnSpPr>
          <p:nvPr/>
        </p:nvCxnSpPr>
        <p:spPr bwMode="auto">
          <a:xfrm>
            <a:off x="3703638" y="806824"/>
            <a:ext cx="50007" cy="5808986"/>
          </a:xfrm>
          <a:prstGeom prst="line">
            <a:avLst/>
          </a:prstGeom>
          <a:noFill/>
          <a:ln w="57150">
            <a:solidFill>
              <a:schemeClr val="tx1"/>
            </a:solidFill>
            <a:round/>
            <a:headEnd/>
            <a:tailEnd/>
          </a:ln>
        </p:spPr>
      </p:cxnSp>
    </p:spTree>
    <p:extLst>
      <p:ext uri="{BB962C8B-B14F-4D97-AF65-F5344CB8AC3E}">
        <p14:creationId xmlns:p14="http://schemas.microsoft.com/office/powerpoint/2010/main" val="1190725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28001" y="2487177"/>
            <a:ext cx="2540000" cy="2645647"/>
          </a:xfrm>
          <a:prstGeom prst="rect">
            <a:avLst/>
          </a:prstGeom>
          <a:ln/>
          <a:extLst/>
        </p:spPr>
        <p:style>
          <a:lnRef idx="2">
            <a:schemeClr val="dk1"/>
          </a:lnRef>
          <a:fillRef idx="1">
            <a:schemeClr val="lt1"/>
          </a:fillRef>
          <a:effectRef idx="0">
            <a:schemeClr val="dk1"/>
          </a:effectRef>
          <a:fontRef idx="minor">
            <a:schemeClr val="dk1"/>
          </a:fontRef>
        </p:style>
      </p:pic>
      <p:sp>
        <p:nvSpPr>
          <p:cNvPr id="82947" name="Rectangle 2"/>
          <p:cNvSpPr>
            <a:spLocks noGrp="1" noChangeArrowheads="1"/>
          </p:cNvSpPr>
          <p:nvPr>
            <p:ph type="body" idx="1"/>
          </p:nvPr>
        </p:nvSpPr>
        <p:spPr>
          <a:xfrm>
            <a:off x="434466" y="1127123"/>
            <a:ext cx="7593561" cy="4738172"/>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a:spcBef>
                <a:spcPts val="1800"/>
              </a:spcBef>
              <a:buNone/>
            </a:pPr>
            <a:r>
              <a:rPr lang="en-GB" sz="2000" b="1" dirty="0">
                <a:latin typeface="Calibri"/>
                <a:cs typeface="Calibri"/>
              </a:rPr>
              <a:t>Objectives: </a:t>
            </a:r>
          </a:p>
          <a:p>
            <a:pPr>
              <a:spcBef>
                <a:spcPts val="1800"/>
              </a:spcBef>
            </a:pPr>
            <a:r>
              <a:rPr lang="en-GB" sz="2000" dirty="0">
                <a:latin typeface="Calibri"/>
                <a:cs typeface="Calibri"/>
              </a:rPr>
              <a:t>Protect and conserve biodiversity;</a:t>
            </a:r>
          </a:p>
          <a:p>
            <a:pPr>
              <a:spcBef>
                <a:spcPts val="1800"/>
              </a:spcBef>
            </a:pPr>
            <a:r>
              <a:rPr lang="en-GB" sz="2000" dirty="0">
                <a:latin typeface="Calibri"/>
                <a:cs typeface="Calibri"/>
              </a:rPr>
              <a:t>Maintain the benefits from ecosystem services;</a:t>
            </a:r>
          </a:p>
          <a:p>
            <a:pPr>
              <a:spcBef>
                <a:spcPts val="1800"/>
              </a:spcBef>
            </a:pPr>
            <a:r>
              <a:rPr lang="en-GB" sz="2000" dirty="0">
                <a:latin typeface="Calibri"/>
                <a:cs typeface="Calibri"/>
              </a:rPr>
              <a:t>Promote sustainable management of Natural Living Resources.</a:t>
            </a:r>
          </a:p>
          <a:p>
            <a:pPr>
              <a:spcBef>
                <a:spcPts val="1800"/>
              </a:spcBef>
              <a:buNone/>
            </a:pPr>
            <a:r>
              <a:rPr lang="en-GB" sz="2000" b="1" dirty="0">
                <a:latin typeface="Calibri"/>
                <a:cs typeface="Calibri"/>
              </a:rPr>
              <a:t>For projects:</a:t>
            </a:r>
          </a:p>
          <a:p>
            <a:pPr>
              <a:spcBef>
                <a:spcPts val="1800"/>
              </a:spcBef>
            </a:pPr>
            <a:r>
              <a:rPr lang="en-GB" sz="2000" dirty="0">
                <a:latin typeface="Calibri"/>
                <a:cs typeface="Calibri"/>
              </a:rPr>
              <a:t>Located in </a:t>
            </a:r>
            <a:r>
              <a:rPr lang="en-GB" sz="2000" b="1" dirty="0">
                <a:solidFill>
                  <a:srgbClr val="77933C"/>
                </a:solidFill>
                <a:latin typeface="Calibri"/>
                <a:cs typeface="Calibri"/>
              </a:rPr>
              <a:t>modified</a:t>
            </a:r>
            <a:r>
              <a:rPr lang="en-GB" sz="2000" dirty="0">
                <a:latin typeface="Calibri"/>
                <a:cs typeface="Calibri"/>
              </a:rPr>
              <a:t>, </a:t>
            </a:r>
            <a:r>
              <a:rPr lang="en-GB" sz="2000" b="1" dirty="0">
                <a:solidFill>
                  <a:srgbClr val="77933C"/>
                </a:solidFill>
                <a:latin typeface="Calibri"/>
                <a:cs typeface="Calibri"/>
              </a:rPr>
              <a:t>natural</a:t>
            </a:r>
            <a:r>
              <a:rPr lang="en-GB" sz="2000" dirty="0">
                <a:latin typeface="Calibri"/>
                <a:cs typeface="Calibri"/>
              </a:rPr>
              <a:t> or </a:t>
            </a:r>
            <a:r>
              <a:rPr lang="en-GB" sz="2000" b="1" dirty="0">
                <a:solidFill>
                  <a:srgbClr val="77933C"/>
                </a:solidFill>
                <a:latin typeface="Calibri"/>
                <a:cs typeface="Calibri"/>
              </a:rPr>
              <a:t>critical</a:t>
            </a:r>
            <a:r>
              <a:rPr lang="en-GB" sz="2000" dirty="0">
                <a:solidFill>
                  <a:srgbClr val="77933C"/>
                </a:solidFill>
                <a:latin typeface="Calibri"/>
                <a:cs typeface="Calibri"/>
              </a:rPr>
              <a:t> </a:t>
            </a:r>
            <a:r>
              <a:rPr lang="en-GB" sz="2000" dirty="0">
                <a:latin typeface="Calibri"/>
                <a:cs typeface="Calibri"/>
              </a:rPr>
              <a:t>habitats;</a:t>
            </a:r>
          </a:p>
          <a:p>
            <a:pPr>
              <a:spcBef>
                <a:spcPts val="1800"/>
              </a:spcBef>
            </a:pPr>
            <a:r>
              <a:rPr lang="en-GB" sz="2000" dirty="0">
                <a:latin typeface="Calibri"/>
                <a:cs typeface="Calibri"/>
              </a:rPr>
              <a:t>Which potentially </a:t>
            </a:r>
            <a:r>
              <a:rPr lang="en-GB" sz="2000" b="1" dirty="0">
                <a:solidFill>
                  <a:srgbClr val="77933C"/>
                </a:solidFill>
                <a:latin typeface="Calibri"/>
                <a:cs typeface="Calibri"/>
              </a:rPr>
              <a:t>impact</a:t>
            </a:r>
            <a:r>
              <a:rPr lang="en-GB" sz="2000" dirty="0">
                <a:solidFill>
                  <a:srgbClr val="77933C"/>
                </a:solidFill>
                <a:latin typeface="Calibri"/>
                <a:cs typeface="Calibri"/>
              </a:rPr>
              <a:t> </a:t>
            </a:r>
            <a:r>
              <a:rPr lang="en-GB" sz="2000" dirty="0">
                <a:latin typeface="Calibri"/>
                <a:cs typeface="Calibri"/>
              </a:rPr>
              <a:t>on</a:t>
            </a:r>
            <a:r>
              <a:rPr lang="en-GB" sz="2000" dirty="0">
                <a:solidFill>
                  <a:srgbClr val="0070C0"/>
                </a:solidFill>
                <a:latin typeface="Calibri"/>
                <a:cs typeface="Calibri"/>
              </a:rPr>
              <a:t> </a:t>
            </a:r>
            <a:r>
              <a:rPr lang="en-GB" sz="2000" dirty="0">
                <a:latin typeface="Calibri"/>
                <a:cs typeface="Calibri"/>
              </a:rPr>
              <a:t>or are </a:t>
            </a:r>
            <a:r>
              <a:rPr lang="en-GB" sz="2000" b="1" dirty="0">
                <a:solidFill>
                  <a:srgbClr val="77933C"/>
                </a:solidFill>
                <a:latin typeface="Calibri"/>
                <a:cs typeface="Calibri"/>
              </a:rPr>
              <a:t>dependent</a:t>
            </a:r>
            <a:r>
              <a:rPr lang="en-GB" sz="2000" b="1" dirty="0">
                <a:latin typeface="Calibri"/>
                <a:cs typeface="Calibri"/>
              </a:rPr>
              <a:t> </a:t>
            </a:r>
            <a:r>
              <a:rPr lang="en-GB" sz="2000" dirty="0">
                <a:latin typeface="Calibri"/>
                <a:cs typeface="Calibri"/>
              </a:rPr>
              <a:t>on ES over which client has direct management control or significant influence;</a:t>
            </a:r>
          </a:p>
          <a:p>
            <a:pPr>
              <a:spcBef>
                <a:spcPts val="1800"/>
              </a:spcBef>
            </a:pPr>
            <a:r>
              <a:rPr lang="en-GB" sz="2000" dirty="0">
                <a:latin typeface="Calibri"/>
                <a:cs typeface="Calibri"/>
              </a:rPr>
              <a:t>Including production of </a:t>
            </a:r>
            <a:r>
              <a:rPr lang="en-GB" sz="2000" b="1" dirty="0">
                <a:solidFill>
                  <a:srgbClr val="77933C"/>
                </a:solidFill>
                <a:latin typeface="Calibri"/>
                <a:cs typeface="Calibri"/>
              </a:rPr>
              <a:t>living natural resources </a:t>
            </a:r>
            <a:r>
              <a:rPr lang="en-GB" sz="2000" dirty="0">
                <a:latin typeface="Calibri"/>
                <a:cs typeface="Calibri"/>
              </a:rPr>
              <a:t>(</a:t>
            </a:r>
            <a:r>
              <a:rPr lang="en-GB" sz="2000" dirty="0" err="1">
                <a:latin typeface="Calibri"/>
                <a:cs typeface="Calibri"/>
              </a:rPr>
              <a:t>eg</a:t>
            </a:r>
            <a:r>
              <a:rPr lang="en-GB" sz="2000" dirty="0">
                <a:latin typeface="Calibri"/>
                <a:cs typeface="Calibri"/>
              </a:rPr>
              <a:t> agriculture, husbandry, fisheries, forests).</a:t>
            </a:r>
          </a:p>
        </p:txBody>
      </p:sp>
      <p:sp>
        <p:nvSpPr>
          <p:cNvPr id="82948" name="Rectangle 4"/>
          <p:cNvSpPr>
            <a:spLocks noChangeArrowheads="1"/>
          </p:cNvSpPr>
          <p:nvPr/>
        </p:nvSpPr>
        <p:spPr bwMode="auto">
          <a:xfrm>
            <a:off x="1676400" y="38100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36600" lvl="2" indent="-368300" eaLnBrk="0" hangingPunct="0">
              <a:lnSpc>
                <a:spcPct val="80000"/>
              </a:lnSpc>
              <a:spcBef>
                <a:spcPct val="20000"/>
              </a:spcBef>
              <a:buFontTx/>
              <a:buChar char="•"/>
            </a:pPr>
            <a:endParaRPr lang="en-GB"/>
          </a:p>
        </p:txBody>
      </p:sp>
      <p:sp>
        <p:nvSpPr>
          <p:cNvPr id="82949" name="Text Box 6"/>
          <p:cNvSpPr txBox="1">
            <a:spLocks noChangeArrowheads="1"/>
          </p:cNvSpPr>
          <p:nvPr/>
        </p:nvSpPr>
        <p:spPr bwMode="auto">
          <a:xfrm>
            <a:off x="1968192" y="103864"/>
            <a:ext cx="7430080" cy="54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algn="ctr">
              <a:lnSpc>
                <a:spcPct val="90000"/>
              </a:lnSpc>
            </a:pPr>
            <a:r>
              <a:rPr lang="en-US" sz="3200" dirty="0">
                <a:solidFill>
                  <a:schemeClr val="bg1"/>
                </a:solidFill>
                <a:latin typeface="Calibri"/>
                <a:cs typeface="Calibri"/>
              </a:rPr>
              <a:t>About IFC-PS6</a:t>
            </a:r>
          </a:p>
        </p:txBody>
      </p:sp>
      <p:pic>
        <p:nvPicPr>
          <p:cNvPr id="82951" name="Picture 7" descr="DSC0056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28001" y="802502"/>
            <a:ext cx="2540000" cy="1665288"/>
          </a:xfrm>
          <a:prstGeom prst="rect">
            <a:avLst/>
          </a:prstGeom>
          <a:ln/>
          <a:extLst/>
        </p:spPr>
        <p:style>
          <a:lnRef idx="2">
            <a:schemeClr val="dk1"/>
          </a:lnRef>
          <a:fillRef idx="1">
            <a:schemeClr val="lt1"/>
          </a:fillRef>
          <a:effectRef idx="0">
            <a:schemeClr val="dk1"/>
          </a:effectRef>
          <a:fontRef idx="minor">
            <a:schemeClr val="dk1"/>
          </a:fontRef>
        </p:style>
      </p:pic>
      <p:pic>
        <p:nvPicPr>
          <p:cNvPr id="82952" name="Picture 6" descr="DSC0058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128000" y="5038726"/>
            <a:ext cx="2540000" cy="1819275"/>
          </a:xfrm>
          <a:prstGeom prst="rect">
            <a:avLst/>
          </a:prstGeom>
          <a:ln/>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00273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4"/>
          <p:cNvSpPr>
            <a:spLocks noChangeArrowheads="1"/>
          </p:cNvSpPr>
          <p:nvPr/>
        </p:nvSpPr>
        <p:spPr bwMode="auto">
          <a:xfrm>
            <a:off x="1676400" y="38100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36600" lvl="2" indent="-368300" eaLnBrk="0" hangingPunct="0">
              <a:lnSpc>
                <a:spcPct val="80000"/>
              </a:lnSpc>
              <a:spcBef>
                <a:spcPct val="20000"/>
              </a:spcBef>
              <a:buFontTx/>
              <a:buChar char="•"/>
            </a:pPr>
            <a:endParaRPr lang="en-GB"/>
          </a:p>
        </p:txBody>
      </p:sp>
      <p:sp>
        <p:nvSpPr>
          <p:cNvPr id="62468" name="Text Box 6"/>
          <p:cNvSpPr txBox="1">
            <a:spLocks noChangeArrowheads="1"/>
          </p:cNvSpPr>
          <p:nvPr/>
        </p:nvSpPr>
        <p:spPr bwMode="auto">
          <a:xfrm>
            <a:off x="1524000" y="134939"/>
            <a:ext cx="9144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pitchFamily="34" charset="0"/>
                <a:cs typeface="Arial" pitchFamily="34" charset="0"/>
              </a:defRPr>
            </a:lvl1pPr>
            <a:lvl2pPr marL="742950" indent="-285750" eaLnBrk="0" hangingPunct="0">
              <a:defRPr sz="2800" b="1">
                <a:solidFill>
                  <a:srgbClr val="000000"/>
                </a:solidFill>
                <a:latin typeface="Arial" pitchFamily="34" charset="0"/>
                <a:cs typeface="Arial" pitchFamily="34" charset="0"/>
              </a:defRPr>
            </a:lvl2pPr>
            <a:lvl3pPr marL="1143000" indent="-228600" eaLnBrk="0" hangingPunct="0">
              <a:defRPr sz="2800" b="1">
                <a:solidFill>
                  <a:srgbClr val="000000"/>
                </a:solidFill>
                <a:latin typeface="Arial" pitchFamily="34" charset="0"/>
                <a:cs typeface="Arial" pitchFamily="34" charset="0"/>
              </a:defRPr>
            </a:lvl3pPr>
            <a:lvl4pPr marL="1600200" indent="-228600" eaLnBrk="0" hangingPunct="0">
              <a:defRPr sz="2800" b="1">
                <a:solidFill>
                  <a:srgbClr val="000000"/>
                </a:solidFill>
                <a:latin typeface="Arial" pitchFamily="34" charset="0"/>
                <a:cs typeface="Arial" pitchFamily="34" charset="0"/>
              </a:defRPr>
            </a:lvl4pPr>
            <a:lvl5pPr marL="2057400" indent="-228600" eaLnBrk="0" hangingPunct="0">
              <a:defRPr sz="2800" b="1">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sz="2800" b="1">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sz="2800" b="1">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sz="2800" b="1">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sz="2800" b="1">
                <a:solidFill>
                  <a:srgbClr val="000000"/>
                </a:solidFill>
                <a:latin typeface="Arial" pitchFamily="34" charset="0"/>
                <a:cs typeface="Arial" pitchFamily="34" charset="0"/>
              </a:defRPr>
            </a:lvl9pPr>
          </a:lstStyle>
          <a:p>
            <a:pPr algn="ctr">
              <a:lnSpc>
                <a:spcPct val="90000"/>
              </a:lnSpc>
            </a:pPr>
            <a:r>
              <a:rPr lang="en-US" sz="3200" dirty="0">
                <a:solidFill>
                  <a:schemeClr val="bg1"/>
                </a:solidFill>
              </a:rPr>
              <a:t>IFC PS6: Natural habitat</a:t>
            </a:r>
          </a:p>
        </p:txBody>
      </p:sp>
      <p:sp>
        <p:nvSpPr>
          <p:cNvPr id="10" name="Content Placeholder 2"/>
          <p:cNvSpPr>
            <a:spLocks noGrp="1"/>
          </p:cNvSpPr>
          <p:nvPr>
            <p:ph idx="1"/>
          </p:nvPr>
        </p:nvSpPr>
        <p:spPr>
          <a:xfrm>
            <a:off x="232390" y="975175"/>
            <a:ext cx="9841166" cy="5137666"/>
          </a:xfrm>
        </p:spPr>
        <p:txBody>
          <a:bodyPr>
            <a:normAutofit fontScale="62500" lnSpcReduction="20000"/>
          </a:bodyPr>
          <a:lstStyle/>
          <a:p>
            <a:pPr>
              <a:lnSpc>
                <a:spcPct val="120000"/>
              </a:lnSpc>
              <a:spcBef>
                <a:spcPts val="1200"/>
              </a:spcBef>
              <a:defRPr/>
            </a:pPr>
            <a:r>
              <a:rPr lang="en-US" sz="2900" dirty="0">
                <a:solidFill>
                  <a:sysClr val="windowText" lastClr="000000"/>
                </a:solidFill>
                <a:latin typeface="Arial" pitchFamily="34" charset="0"/>
                <a:cs typeface="Arial" pitchFamily="34" charset="0"/>
              </a:rPr>
              <a:t>Areas composed of </a:t>
            </a:r>
            <a:r>
              <a:rPr lang="en-US" sz="2900" dirty="0">
                <a:solidFill>
                  <a:srgbClr val="0070C0"/>
                </a:solidFill>
                <a:latin typeface="Arial" pitchFamily="34" charset="0"/>
                <a:cs typeface="Arial" pitchFamily="34" charset="0"/>
              </a:rPr>
              <a:t>viable assemblages </a:t>
            </a:r>
            <a:r>
              <a:rPr lang="en-US" sz="2900" dirty="0">
                <a:solidFill>
                  <a:sysClr val="windowText" lastClr="000000"/>
                </a:solidFill>
                <a:latin typeface="Arial" pitchFamily="34" charset="0"/>
                <a:cs typeface="Arial" pitchFamily="34" charset="0"/>
              </a:rPr>
              <a:t>of plant and/or animal species of largely native origin, and/or where human activity has </a:t>
            </a:r>
            <a:r>
              <a:rPr lang="en-US" sz="2900" dirty="0">
                <a:solidFill>
                  <a:srgbClr val="0070C0"/>
                </a:solidFill>
                <a:latin typeface="Arial" pitchFamily="34" charset="0"/>
                <a:cs typeface="Arial" pitchFamily="34" charset="0"/>
              </a:rPr>
              <a:t>not essentially modified</a:t>
            </a:r>
            <a:r>
              <a:rPr lang="en-US" sz="2900" dirty="0">
                <a:solidFill>
                  <a:sysClr val="windowText" lastClr="000000"/>
                </a:solidFill>
                <a:latin typeface="Arial" pitchFamily="34" charset="0"/>
                <a:cs typeface="Arial" pitchFamily="34" charset="0"/>
              </a:rPr>
              <a:t> an area’s </a:t>
            </a:r>
            <a:r>
              <a:rPr lang="en-US" sz="2900" dirty="0">
                <a:solidFill>
                  <a:srgbClr val="0070C0"/>
                </a:solidFill>
                <a:latin typeface="Arial" pitchFamily="34" charset="0"/>
                <a:cs typeface="Arial" pitchFamily="34" charset="0"/>
              </a:rPr>
              <a:t>primary ecological functions </a:t>
            </a:r>
            <a:r>
              <a:rPr lang="en-US" sz="2900" dirty="0">
                <a:solidFill>
                  <a:sysClr val="windowText" lastClr="000000"/>
                </a:solidFill>
                <a:latin typeface="Arial" pitchFamily="34" charset="0"/>
                <a:cs typeface="Arial" pitchFamily="34" charset="0"/>
              </a:rPr>
              <a:t>and </a:t>
            </a:r>
            <a:r>
              <a:rPr lang="en-US" sz="2900" dirty="0">
                <a:solidFill>
                  <a:srgbClr val="0070C0"/>
                </a:solidFill>
                <a:latin typeface="Arial" pitchFamily="34" charset="0"/>
                <a:cs typeface="Arial" pitchFamily="34" charset="0"/>
              </a:rPr>
              <a:t>species composition</a:t>
            </a:r>
            <a:r>
              <a:rPr lang="en-US" sz="2900" dirty="0">
                <a:solidFill>
                  <a:sysClr val="windowText" lastClr="000000"/>
                </a:solidFill>
                <a:latin typeface="Arial" pitchFamily="34" charset="0"/>
                <a:cs typeface="Arial" pitchFamily="34" charset="0"/>
              </a:rPr>
              <a:t>.</a:t>
            </a:r>
          </a:p>
          <a:p>
            <a:pPr>
              <a:lnSpc>
                <a:spcPct val="120000"/>
              </a:lnSpc>
              <a:spcBef>
                <a:spcPts val="1200"/>
              </a:spcBef>
              <a:defRPr/>
            </a:pPr>
            <a:r>
              <a:rPr lang="en-US" sz="2900" dirty="0">
                <a:solidFill>
                  <a:sysClr val="windowText" lastClr="000000"/>
                </a:solidFill>
                <a:latin typeface="Arial" pitchFamily="34" charset="0"/>
                <a:cs typeface="Arial" pitchFamily="34" charset="0"/>
              </a:rPr>
              <a:t>Client will </a:t>
            </a:r>
            <a:r>
              <a:rPr lang="en-US" sz="2900" dirty="0">
                <a:solidFill>
                  <a:srgbClr val="0070C0"/>
                </a:solidFill>
                <a:latin typeface="Arial" pitchFamily="34" charset="0"/>
                <a:cs typeface="Arial" pitchFamily="34" charset="0"/>
              </a:rPr>
              <a:t>not significantly convert or degrade </a:t>
            </a:r>
            <a:r>
              <a:rPr lang="en-US" sz="2900" dirty="0">
                <a:solidFill>
                  <a:sysClr val="windowText" lastClr="000000"/>
                </a:solidFill>
                <a:latin typeface="Arial" pitchFamily="34" charset="0"/>
                <a:cs typeface="Arial" pitchFamily="34" charset="0"/>
              </a:rPr>
              <a:t>natural habitats, unless all of the following have been demonstrated:</a:t>
            </a:r>
          </a:p>
          <a:p>
            <a:pPr marL="914400" indent="-406400">
              <a:lnSpc>
                <a:spcPct val="120000"/>
              </a:lnSpc>
              <a:spcBef>
                <a:spcPts val="0"/>
              </a:spcBef>
              <a:defRPr/>
            </a:pPr>
            <a:r>
              <a:rPr lang="en-US" sz="2900" dirty="0">
                <a:solidFill>
                  <a:srgbClr val="0070C0"/>
                </a:solidFill>
                <a:latin typeface="Arial" pitchFamily="34" charset="0"/>
                <a:cs typeface="Arial" pitchFamily="34" charset="0"/>
              </a:rPr>
              <a:t>No other viable alternatives </a:t>
            </a:r>
            <a:r>
              <a:rPr lang="en-US" sz="2900" dirty="0">
                <a:solidFill>
                  <a:sysClr val="windowText" lastClr="000000"/>
                </a:solidFill>
                <a:latin typeface="Arial" pitchFamily="34" charset="0"/>
                <a:cs typeface="Arial" pitchFamily="34" charset="0"/>
              </a:rPr>
              <a:t>within the region exist for development  of the project on modified habitat;</a:t>
            </a:r>
          </a:p>
          <a:p>
            <a:pPr marL="914400" indent="-406400">
              <a:lnSpc>
                <a:spcPct val="120000"/>
              </a:lnSpc>
              <a:spcBef>
                <a:spcPts val="0"/>
              </a:spcBef>
              <a:defRPr/>
            </a:pPr>
            <a:r>
              <a:rPr lang="en-US" sz="2900" dirty="0">
                <a:solidFill>
                  <a:srgbClr val="0070C0"/>
                </a:solidFill>
                <a:latin typeface="Arial" pitchFamily="34" charset="0"/>
                <a:cs typeface="Arial" pitchFamily="34" charset="0"/>
              </a:rPr>
              <a:t>Consultation</a:t>
            </a:r>
            <a:r>
              <a:rPr lang="en-US" sz="2900" dirty="0">
                <a:solidFill>
                  <a:sysClr val="windowText" lastClr="000000"/>
                </a:solidFill>
                <a:latin typeface="Arial" pitchFamily="34" charset="0"/>
                <a:cs typeface="Arial" pitchFamily="34" charset="0"/>
              </a:rPr>
              <a:t> has established the views of stakeholders, including Affected Communities, with respect to the extent of conversion and degradation; and</a:t>
            </a:r>
          </a:p>
          <a:p>
            <a:pPr marL="914400" indent="-406400">
              <a:lnSpc>
                <a:spcPct val="120000"/>
              </a:lnSpc>
              <a:spcBef>
                <a:spcPts val="0"/>
              </a:spcBef>
              <a:defRPr/>
            </a:pPr>
            <a:r>
              <a:rPr lang="en-US" sz="2900" dirty="0">
                <a:solidFill>
                  <a:sysClr val="windowText" lastClr="000000"/>
                </a:solidFill>
                <a:latin typeface="Arial" pitchFamily="34" charset="0"/>
                <a:cs typeface="Arial" pitchFamily="34" charset="0"/>
              </a:rPr>
              <a:t>Any conversion or degradation </a:t>
            </a:r>
            <a:r>
              <a:rPr lang="en-US" sz="2900" dirty="0">
                <a:solidFill>
                  <a:srgbClr val="0070C0"/>
                </a:solidFill>
                <a:latin typeface="Arial" pitchFamily="34" charset="0"/>
                <a:cs typeface="Arial" pitchFamily="34" charset="0"/>
              </a:rPr>
              <a:t>mitigated</a:t>
            </a:r>
            <a:r>
              <a:rPr lang="en-US" sz="2900" dirty="0">
                <a:solidFill>
                  <a:sysClr val="windowText" lastClr="000000"/>
                </a:solidFill>
                <a:latin typeface="Arial" pitchFamily="34" charset="0"/>
                <a:cs typeface="Arial" pitchFamily="34" charset="0"/>
              </a:rPr>
              <a:t> according to the mitigation hierarchy.</a:t>
            </a:r>
          </a:p>
          <a:p>
            <a:pPr marL="290513" indent="-290513">
              <a:lnSpc>
                <a:spcPct val="120000"/>
              </a:lnSpc>
              <a:spcBef>
                <a:spcPts val="1200"/>
              </a:spcBef>
              <a:defRPr/>
            </a:pPr>
            <a:r>
              <a:rPr lang="en-US" sz="2900" dirty="0">
                <a:solidFill>
                  <a:sysClr val="windowText" lastClr="000000"/>
                </a:solidFill>
                <a:latin typeface="Arial" pitchFamily="34" charset="0"/>
                <a:cs typeface="Arial" pitchFamily="34" charset="0"/>
              </a:rPr>
              <a:t>In areas of natural habitat, mitigation measures will be designed to achieve </a:t>
            </a:r>
            <a:r>
              <a:rPr lang="en-US" sz="2900" dirty="0">
                <a:solidFill>
                  <a:srgbClr val="0070C0"/>
                </a:solidFill>
                <a:latin typeface="Arial" pitchFamily="34" charset="0"/>
                <a:cs typeface="Arial" pitchFamily="34" charset="0"/>
              </a:rPr>
              <a:t>no net loss </a:t>
            </a:r>
            <a:r>
              <a:rPr lang="en-US" sz="2900" dirty="0">
                <a:solidFill>
                  <a:sysClr val="windowText" lastClr="000000"/>
                </a:solidFill>
                <a:latin typeface="Arial" pitchFamily="34" charset="0"/>
                <a:cs typeface="Arial" pitchFamily="34" charset="0"/>
              </a:rPr>
              <a:t>of  biodiversity where feasible.  Appropriate actions include:  </a:t>
            </a:r>
          </a:p>
          <a:p>
            <a:pPr marL="914400" indent="-406400">
              <a:lnSpc>
                <a:spcPct val="120000"/>
              </a:lnSpc>
              <a:spcBef>
                <a:spcPts val="0"/>
              </a:spcBef>
              <a:defRPr/>
            </a:pPr>
            <a:r>
              <a:rPr lang="en-US" sz="2900" dirty="0">
                <a:solidFill>
                  <a:sysClr val="windowText" lastClr="000000"/>
                </a:solidFill>
                <a:latin typeface="Arial" pitchFamily="34" charset="0"/>
                <a:cs typeface="Arial" pitchFamily="34" charset="0"/>
              </a:rPr>
              <a:t>Avoiding impacts on biodiversity through the identification and protection of </a:t>
            </a:r>
            <a:r>
              <a:rPr lang="en-US" sz="2900" dirty="0">
                <a:solidFill>
                  <a:srgbClr val="0070C0"/>
                </a:solidFill>
                <a:latin typeface="Arial" pitchFamily="34" charset="0"/>
                <a:cs typeface="Arial" pitchFamily="34" charset="0"/>
              </a:rPr>
              <a:t>set-asides</a:t>
            </a:r>
            <a:r>
              <a:rPr lang="en-US" sz="2900" dirty="0">
                <a:solidFill>
                  <a:sysClr val="windowText" lastClr="000000"/>
                </a:solidFill>
                <a:latin typeface="Arial" pitchFamily="34" charset="0"/>
                <a:cs typeface="Arial" pitchFamily="34" charset="0"/>
              </a:rPr>
              <a:t>; </a:t>
            </a:r>
          </a:p>
          <a:p>
            <a:pPr marL="914400" indent="-406400">
              <a:lnSpc>
                <a:spcPct val="120000"/>
              </a:lnSpc>
              <a:spcBef>
                <a:spcPts val="0"/>
              </a:spcBef>
              <a:defRPr/>
            </a:pPr>
            <a:r>
              <a:rPr lang="en-US" sz="2900" dirty="0">
                <a:solidFill>
                  <a:sysClr val="windowText" lastClr="000000"/>
                </a:solidFill>
                <a:latin typeface="Arial" pitchFamily="34" charset="0"/>
                <a:cs typeface="Arial" pitchFamily="34" charset="0"/>
              </a:rPr>
              <a:t>Implementing measures to </a:t>
            </a:r>
            <a:r>
              <a:rPr lang="en-US" sz="2900" dirty="0" err="1">
                <a:solidFill>
                  <a:srgbClr val="0070C0"/>
                </a:solidFill>
                <a:latin typeface="Arial" pitchFamily="34" charset="0"/>
                <a:cs typeface="Arial" pitchFamily="34" charset="0"/>
              </a:rPr>
              <a:t>minimise</a:t>
            </a:r>
            <a:r>
              <a:rPr lang="en-US" sz="2900" dirty="0">
                <a:solidFill>
                  <a:srgbClr val="0070C0"/>
                </a:solidFill>
                <a:latin typeface="Arial" pitchFamily="34" charset="0"/>
                <a:cs typeface="Arial" pitchFamily="34" charset="0"/>
              </a:rPr>
              <a:t> habitat fragmentation</a:t>
            </a:r>
            <a:r>
              <a:rPr lang="en-US" sz="2900" dirty="0">
                <a:solidFill>
                  <a:sysClr val="windowText" lastClr="000000"/>
                </a:solidFill>
                <a:latin typeface="Arial" pitchFamily="34" charset="0"/>
                <a:cs typeface="Arial" pitchFamily="34" charset="0"/>
              </a:rPr>
              <a:t>, such as biological corridors;</a:t>
            </a:r>
          </a:p>
          <a:p>
            <a:pPr marL="914400" indent="-406400">
              <a:lnSpc>
                <a:spcPct val="120000"/>
              </a:lnSpc>
              <a:spcBef>
                <a:spcPts val="0"/>
              </a:spcBef>
              <a:defRPr/>
            </a:pPr>
            <a:r>
              <a:rPr lang="en-US" sz="2900" dirty="0">
                <a:solidFill>
                  <a:srgbClr val="0070C0"/>
                </a:solidFill>
                <a:latin typeface="Arial" pitchFamily="34" charset="0"/>
                <a:cs typeface="Arial" pitchFamily="34" charset="0"/>
              </a:rPr>
              <a:t>Restoring habitats </a:t>
            </a:r>
            <a:r>
              <a:rPr lang="en-US" sz="2900" dirty="0">
                <a:solidFill>
                  <a:sysClr val="windowText" lastClr="000000"/>
                </a:solidFill>
                <a:latin typeface="Arial" pitchFamily="34" charset="0"/>
                <a:cs typeface="Arial" pitchFamily="34" charset="0"/>
              </a:rPr>
              <a:t>during operations and/or after operations; and</a:t>
            </a:r>
          </a:p>
          <a:p>
            <a:pPr marL="914400" indent="-406400">
              <a:lnSpc>
                <a:spcPct val="120000"/>
              </a:lnSpc>
              <a:spcBef>
                <a:spcPts val="0"/>
              </a:spcBef>
              <a:defRPr/>
            </a:pPr>
            <a:r>
              <a:rPr lang="en-US" sz="2900" dirty="0">
                <a:solidFill>
                  <a:sysClr val="windowText" lastClr="000000"/>
                </a:solidFill>
                <a:latin typeface="Arial" pitchFamily="34" charset="0"/>
                <a:cs typeface="Arial" pitchFamily="34" charset="0"/>
              </a:rPr>
              <a:t>Implementing </a:t>
            </a:r>
            <a:r>
              <a:rPr lang="en-US" sz="2900" dirty="0">
                <a:solidFill>
                  <a:srgbClr val="0070C0"/>
                </a:solidFill>
                <a:latin typeface="Arial" pitchFamily="34" charset="0"/>
                <a:cs typeface="Arial" pitchFamily="34" charset="0"/>
              </a:rPr>
              <a:t>biodiversity offsets</a:t>
            </a:r>
            <a:r>
              <a:rPr lang="en-US" sz="2900" dirty="0">
                <a:solidFill>
                  <a:sysClr val="windowText" lastClr="000000"/>
                </a:solidFill>
                <a:latin typeface="Arial" pitchFamily="34" charset="0"/>
                <a:cs typeface="Arial" pitchFamily="34" charset="0"/>
              </a:rPr>
              <a:t>.</a:t>
            </a:r>
            <a:endParaRPr lang="en-US" sz="2900" dirty="0">
              <a:latin typeface="Arial" pitchFamily="34" charset="0"/>
              <a:cs typeface="Arial" pitchFamily="34" charset="0"/>
            </a:endParaRPr>
          </a:p>
          <a:p>
            <a:pPr>
              <a:defRPr/>
            </a:pPr>
            <a:endParaRPr lang="en-US" dirty="0">
              <a:latin typeface="Arial" pitchFamily="34" charset="0"/>
              <a:cs typeface="Arial" pitchFamily="34" charset="0"/>
            </a:endParaRPr>
          </a:p>
          <a:p>
            <a:pPr>
              <a:defRPr/>
            </a:pPr>
            <a:endParaRPr lang="en-US" dirty="0">
              <a:latin typeface="Arial" pitchFamily="34" charset="0"/>
              <a:cs typeface="Arial" pitchFamily="34" charset="0"/>
            </a:endParaRPr>
          </a:p>
        </p:txBody>
      </p:sp>
      <p:pic>
        <p:nvPicPr>
          <p:cNvPr id="5" name="Picture 4">
            <a:extLst>
              <a:ext uri="{FF2B5EF4-FFF2-40B4-BE49-F238E27FC236}">
                <a16:creationId xmlns:a16="http://schemas.microsoft.com/office/drawing/2014/main" id="{C0DFC64F-9CB5-4CA3-A139-88E48E9807C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15009" y="4628173"/>
            <a:ext cx="1810286" cy="1341287"/>
          </a:xfrm>
          <a:prstGeom prst="rect">
            <a:avLst/>
          </a:prstGeom>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18682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3885</TotalTime>
  <Words>4675</Words>
  <Application>Microsoft Office PowerPoint</Application>
  <PresentationFormat>Widescreen</PresentationFormat>
  <Paragraphs>420</Paragraphs>
  <Slides>38</Slides>
  <Notes>38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38</vt:i4>
      </vt:variant>
    </vt:vector>
  </HeadingPairs>
  <TitlesOfParts>
    <vt:vector size="52" baseType="lpstr">
      <vt:lpstr>ＭＳ Ｐゴシック</vt:lpstr>
      <vt:lpstr>ＭＳ Ｐゴシック</vt:lpstr>
      <vt:lpstr>Arial</vt:lpstr>
      <vt:lpstr>Arial Narrow</vt:lpstr>
      <vt:lpstr>Calibri</vt:lpstr>
      <vt:lpstr>Calibri Light</vt:lpstr>
      <vt:lpstr>Congress Sans</vt:lpstr>
      <vt:lpstr>Garamond</vt:lpstr>
      <vt:lpstr>Lato</vt:lpstr>
      <vt:lpstr>Symbol</vt:lpstr>
      <vt:lpstr>Times New Roman</vt:lpstr>
      <vt:lpstr>Wingdings</vt:lpstr>
      <vt:lpstr>1_Conception personnalisée</vt:lpstr>
      <vt:lpstr>2_Conception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IUCN has adopted a policy on biodiversity offsets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COMBO Project – Annual Report 2016</dc:title>
  <dc:creator>Hugo Rainey</dc:creator>
  <cp:lastModifiedBy>Rainey, Hugo</cp:lastModifiedBy>
  <cp:revision>1270</cp:revision>
  <dcterms:created xsi:type="dcterms:W3CDTF">2017-02-28T16:55:13Z</dcterms:created>
  <dcterms:modified xsi:type="dcterms:W3CDTF">2020-02-17T17:18:27Z</dcterms:modified>
</cp:coreProperties>
</file>